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78" r:id="rId4"/>
    <p:sldId id="279" r:id="rId5"/>
    <p:sldId id="280" r:id="rId6"/>
    <p:sldId id="27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576" autoAdjust="0"/>
  </p:normalViewPr>
  <p:slideViewPr>
    <p:cSldViewPr>
      <p:cViewPr varScale="1">
        <p:scale>
          <a:sx n="79" d="100"/>
          <a:sy n="79" d="100"/>
        </p:scale>
        <p:origin x="27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1/28/2016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1/28/2016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1/28/2016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Resim" descr="1995098_3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4122" y="0"/>
            <a:ext cx="1549878" cy="1549878"/>
          </a:xfrm>
          <a:prstGeom prst="rect">
            <a:avLst/>
          </a:prstGeom>
        </p:spPr>
      </p:pic>
      <p:sp>
        <p:nvSpPr>
          <p:cNvPr id="10" name="Başlık 9"/>
          <p:cNvSpPr>
            <a:spLocks noGrp="1"/>
          </p:cNvSpPr>
          <p:nvPr>
            <p:ph type="ctrTitle"/>
          </p:nvPr>
        </p:nvSpPr>
        <p:spPr>
          <a:xfrm>
            <a:off x="460655" y="1549878"/>
            <a:ext cx="8208473" cy="1900200"/>
          </a:xfrm>
        </p:spPr>
        <p:txBody>
          <a:bodyPr>
            <a:noAutofit/>
          </a:bodyPr>
          <a:lstStyle/>
          <a:p>
            <a:r>
              <a:rPr lang="tr-TR" sz="4400" dirty="0" smtClean="0"/>
              <a:t>A</a:t>
            </a:r>
            <a:r>
              <a:rPr lang="en-US" sz="4400" dirty="0" err="1" smtClean="0"/>
              <a:t>ctors</a:t>
            </a:r>
            <a:r>
              <a:rPr lang="en-US" sz="4400" dirty="0" smtClean="0"/>
              <a:t>' Union of Turkey and </a:t>
            </a:r>
            <a:r>
              <a:rPr lang="tr-TR" sz="4400" dirty="0" smtClean="0"/>
              <a:t>the </a:t>
            </a:r>
            <a:r>
              <a:rPr lang="en-US" sz="4400" dirty="0" smtClean="0"/>
              <a:t>case of 'Atypical workers'</a:t>
            </a:r>
            <a:endParaRPr lang="tr-T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Resim" descr="1995098_3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4122" y="0"/>
            <a:ext cx="1549878" cy="1549878"/>
          </a:xfrm>
          <a:prstGeom prst="rect">
            <a:avLst/>
          </a:prstGeom>
        </p:spPr>
      </p:pic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57200" y="495204"/>
            <a:ext cx="8229600" cy="922433"/>
          </a:xfrm>
        </p:spPr>
        <p:txBody>
          <a:bodyPr/>
          <a:lstStyle/>
          <a:p>
            <a:r>
              <a:rPr lang="tr-TR" u="sng" dirty="0" err="1" smtClean="0"/>
              <a:t>Atypical</a:t>
            </a:r>
            <a:r>
              <a:rPr lang="tr-TR" u="sng" dirty="0" smtClean="0"/>
              <a:t> </a:t>
            </a:r>
            <a:r>
              <a:rPr lang="tr-TR" u="sng" dirty="0" err="1" smtClean="0"/>
              <a:t>workers</a:t>
            </a:r>
            <a:r>
              <a:rPr lang="tr-TR" u="sng" dirty="0" smtClean="0"/>
              <a:t> in Turkey</a:t>
            </a:r>
            <a:endParaRPr lang="tr-TR" u="sng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50918"/>
          </a:xfrm>
        </p:spPr>
        <p:txBody>
          <a:bodyPr/>
          <a:lstStyle/>
          <a:p>
            <a:r>
              <a:rPr lang="tr-TR" dirty="0" smtClean="0"/>
              <a:t>What is an '</a:t>
            </a:r>
            <a:r>
              <a:rPr lang="tr-TR" dirty="0" err="1" smtClean="0"/>
              <a:t>atypical</a:t>
            </a:r>
            <a:r>
              <a:rPr lang="tr-TR" dirty="0" smtClean="0"/>
              <a:t> </a:t>
            </a:r>
            <a:r>
              <a:rPr lang="tr-TR" dirty="0" err="1" smtClean="0"/>
              <a:t>worker</a:t>
            </a:r>
            <a:r>
              <a:rPr lang="tr-TR" dirty="0" smtClean="0"/>
              <a:t>'?</a:t>
            </a:r>
            <a:endParaRPr lang="en-US" dirty="0"/>
          </a:p>
          <a:p>
            <a:r>
              <a:rPr lang="tr-TR" sz="1800" dirty="0" err="1" smtClean="0"/>
              <a:t>Atypical</a:t>
            </a:r>
            <a:r>
              <a:rPr lang="tr-TR" sz="1800" dirty="0" smtClean="0"/>
              <a:t>  </a:t>
            </a:r>
            <a:r>
              <a:rPr lang="tr-TR" sz="1800" dirty="0" err="1"/>
              <a:t>work</a:t>
            </a:r>
            <a:r>
              <a:rPr lang="tr-TR" sz="1800" dirty="0"/>
              <a:t>  </a:t>
            </a:r>
            <a:r>
              <a:rPr lang="tr-TR" sz="1800" dirty="0" err="1"/>
              <a:t>covers</a:t>
            </a:r>
            <a:r>
              <a:rPr lang="tr-TR" sz="1800" dirty="0"/>
              <a:t>  </a:t>
            </a:r>
            <a:r>
              <a:rPr lang="tr-TR" sz="1800" dirty="0" err="1"/>
              <a:t>any</a:t>
            </a:r>
            <a:r>
              <a:rPr lang="tr-TR" sz="1800" dirty="0"/>
              <a:t>  </a:t>
            </a:r>
            <a:r>
              <a:rPr lang="tr-TR" sz="1800" dirty="0" err="1"/>
              <a:t>type</a:t>
            </a:r>
            <a:r>
              <a:rPr lang="tr-TR" sz="1800" dirty="0"/>
              <a:t>  of  </a:t>
            </a:r>
            <a:r>
              <a:rPr lang="tr-TR" sz="1800" dirty="0" err="1"/>
              <a:t>work</a:t>
            </a:r>
            <a:r>
              <a:rPr lang="tr-TR" sz="1800" dirty="0"/>
              <a:t>  </a:t>
            </a:r>
            <a:r>
              <a:rPr lang="tr-TR" sz="1800" dirty="0" err="1"/>
              <a:t>arrangements</a:t>
            </a:r>
            <a:r>
              <a:rPr lang="tr-TR" sz="1800" dirty="0"/>
              <a:t>    </a:t>
            </a:r>
            <a:r>
              <a:rPr lang="tr-TR" sz="1800" dirty="0" err="1"/>
              <a:t>associated</a:t>
            </a:r>
            <a:r>
              <a:rPr lang="tr-TR" sz="1800" dirty="0"/>
              <a:t>  with  formal  </a:t>
            </a:r>
            <a:r>
              <a:rPr lang="tr-TR" sz="1800" dirty="0" err="1"/>
              <a:t>employment</a:t>
            </a:r>
            <a:r>
              <a:rPr lang="tr-TR" sz="1800" dirty="0"/>
              <a:t> </a:t>
            </a:r>
            <a:r>
              <a:rPr lang="tr-TR" sz="1800" dirty="0" err="1"/>
              <a:t>relationships</a:t>
            </a:r>
            <a:r>
              <a:rPr lang="tr-TR" sz="1800" dirty="0"/>
              <a:t>  (part-time  </a:t>
            </a:r>
            <a:r>
              <a:rPr lang="tr-TR" sz="1800" dirty="0" err="1"/>
              <a:t>work</a:t>
            </a:r>
            <a:r>
              <a:rPr lang="tr-TR" sz="1800" dirty="0"/>
              <a:t>,  temp  </a:t>
            </a:r>
            <a:r>
              <a:rPr lang="tr-TR" sz="1800" dirty="0" err="1"/>
              <a:t>agency</a:t>
            </a:r>
            <a:r>
              <a:rPr lang="tr-TR" sz="1800" dirty="0"/>
              <a:t>  </a:t>
            </a:r>
            <a:r>
              <a:rPr lang="tr-TR" sz="1800" dirty="0" err="1"/>
              <a:t>work</a:t>
            </a:r>
            <a:r>
              <a:rPr lang="tr-TR" sz="1800" dirty="0"/>
              <a:t>,  fixed-term  </a:t>
            </a:r>
            <a:r>
              <a:rPr lang="tr-TR" sz="1800" dirty="0" err="1"/>
              <a:t>work</a:t>
            </a:r>
            <a:r>
              <a:rPr lang="tr-TR" sz="1800" dirty="0"/>
              <a:t>,  </a:t>
            </a:r>
            <a:r>
              <a:rPr lang="tr-TR" sz="1800" dirty="0" err="1"/>
              <a:t>etc</a:t>
            </a:r>
            <a:r>
              <a:rPr lang="tr-TR" sz="1800" dirty="0"/>
              <a:t>.)  and  </a:t>
            </a:r>
            <a:r>
              <a:rPr lang="tr-TR" sz="1800" dirty="0" err="1"/>
              <a:t>outside</a:t>
            </a:r>
            <a:r>
              <a:rPr lang="tr-TR" sz="1800" dirty="0"/>
              <a:t>  such  </a:t>
            </a:r>
            <a:r>
              <a:rPr lang="tr-TR" sz="1800" dirty="0" err="1"/>
              <a:t>relationships</a:t>
            </a:r>
            <a:r>
              <a:rPr lang="tr-TR" sz="1800" dirty="0"/>
              <a:t>  (e.g.  </a:t>
            </a:r>
            <a:r>
              <a:rPr lang="tr-TR" sz="1800" dirty="0" err="1"/>
              <a:t>informal</a:t>
            </a:r>
            <a:r>
              <a:rPr lang="tr-TR" sz="1800" dirty="0"/>
              <a:t> </a:t>
            </a:r>
            <a:r>
              <a:rPr lang="tr-TR" sz="1800" dirty="0" err="1"/>
              <a:t>work</a:t>
            </a:r>
            <a:r>
              <a:rPr lang="tr-TR" sz="1800" dirty="0"/>
              <a:t>,  </a:t>
            </a:r>
            <a:r>
              <a:rPr lang="tr-TR" sz="1800" dirty="0" err="1"/>
              <a:t>commercial</a:t>
            </a:r>
            <a:r>
              <a:rPr lang="tr-TR" sz="1800" dirty="0"/>
              <a:t>  </a:t>
            </a:r>
            <a:r>
              <a:rPr lang="tr-TR" sz="1800" dirty="0" err="1"/>
              <a:t>contract</a:t>
            </a:r>
            <a:r>
              <a:rPr lang="tr-TR" sz="1800" dirty="0"/>
              <a:t>  </a:t>
            </a:r>
            <a:r>
              <a:rPr lang="tr-TR" sz="1800" dirty="0" err="1"/>
              <a:t>holders</a:t>
            </a:r>
            <a:r>
              <a:rPr lang="tr-TR" sz="1800" dirty="0"/>
              <a:t>  such  as  </a:t>
            </a:r>
            <a:r>
              <a:rPr lang="tr-TR" sz="1800" dirty="0" err="1"/>
              <a:t>those</a:t>
            </a:r>
            <a:r>
              <a:rPr lang="tr-TR" sz="1800" dirty="0"/>
              <a:t>  in  </a:t>
            </a:r>
            <a:r>
              <a:rPr lang="tr-TR" sz="1800" dirty="0" err="1"/>
              <a:t>contracted</a:t>
            </a:r>
            <a:r>
              <a:rPr lang="tr-TR" sz="1800" dirty="0"/>
              <a:t>/</a:t>
            </a:r>
            <a:r>
              <a:rPr lang="tr-TR" sz="1800" dirty="0" err="1"/>
              <a:t>subcontracted</a:t>
            </a:r>
            <a:r>
              <a:rPr lang="tr-TR" sz="1800" dirty="0"/>
              <a:t>  </a:t>
            </a:r>
            <a:r>
              <a:rPr lang="tr-TR" sz="1800" dirty="0" err="1"/>
              <a:t>work</a:t>
            </a:r>
            <a:r>
              <a:rPr lang="tr-TR" sz="1800" dirty="0"/>
              <a:t>,  or  </a:t>
            </a:r>
            <a:r>
              <a:rPr lang="tr-TR" sz="1800" dirty="0" err="1"/>
              <a:t>economically</a:t>
            </a:r>
            <a:r>
              <a:rPr lang="tr-TR" sz="1800" dirty="0"/>
              <a:t>  </a:t>
            </a:r>
            <a:r>
              <a:rPr lang="tr-TR" sz="1800" dirty="0" err="1"/>
              <a:t>dependent</a:t>
            </a:r>
            <a:r>
              <a:rPr lang="tr-TR" sz="1800" dirty="0"/>
              <a:t> </a:t>
            </a:r>
            <a:r>
              <a:rPr lang="tr-TR" sz="1800" dirty="0" err="1"/>
              <a:t>self-employment</a:t>
            </a:r>
            <a:r>
              <a:rPr lang="tr-TR" sz="1800" dirty="0"/>
              <a:t>), </a:t>
            </a:r>
            <a:r>
              <a:rPr lang="tr-TR" sz="1800" dirty="0" err="1"/>
              <a:t>including</a:t>
            </a:r>
            <a:r>
              <a:rPr lang="tr-TR" sz="1800" dirty="0"/>
              <a:t> where </a:t>
            </a:r>
            <a:r>
              <a:rPr lang="tr-TR" sz="1800" dirty="0" err="1"/>
              <a:t>relationships</a:t>
            </a:r>
            <a:r>
              <a:rPr lang="tr-TR" sz="1800" dirty="0"/>
              <a:t> are </a:t>
            </a:r>
            <a:r>
              <a:rPr lang="tr-TR" sz="1800" dirty="0" err="1"/>
              <a:t>either</a:t>
            </a:r>
            <a:r>
              <a:rPr lang="tr-TR" sz="1800" dirty="0"/>
              <a:t> </a:t>
            </a:r>
            <a:r>
              <a:rPr lang="tr-TR" sz="1800" dirty="0" err="1"/>
              <a:t>disguised</a:t>
            </a:r>
            <a:r>
              <a:rPr lang="tr-TR" sz="1800" dirty="0"/>
              <a:t> or </a:t>
            </a:r>
            <a:r>
              <a:rPr lang="tr-TR" sz="1800" dirty="0" err="1"/>
              <a:t>unclear</a:t>
            </a:r>
            <a:r>
              <a:rPr lang="tr-TR" sz="1800" dirty="0"/>
              <a:t>.  In  other  words,  the  term  “</a:t>
            </a:r>
            <a:r>
              <a:rPr lang="tr-TR" sz="1800" dirty="0" err="1"/>
              <a:t>atypical</a:t>
            </a:r>
            <a:r>
              <a:rPr lang="tr-TR" sz="1800" dirty="0"/>
              <a:t>”  is  </a:t>
            </a:r>
            <a:r>
              <a:rPr lang="tr-TR" sz="1800" dirty="0" err="1"/>
              <a:t>used</a:t>
            </a:r>
            <a:r>
              <a:rPr lang="tr-TR" sz="1800" dirty="0"/>
              <a:t>  to  </a:t>
            </a:r>
            <a:r>
              <a:rPr lang="tr-TR" sz="1800" dirty="0" err="1"/>
              <a:t>distinguish</a:t>
            </a:r>
            <a:r>
              <a:rPr lang="tr-TR" sz="1800" dirty="0"/>
              <a:t>  </a:t>
            </a:r>
            <a:r>
              <a:rPr lang="tr-TR" sz="1800" dirty="0" err="1"/>
              <a:t>work</a:t>
            </a:r>
            <a:r>
              <a:rPr lang="tr-TR" sz="1800" dirty="0"/>
              <a:t>  </a:t>
            </a:r>
            <a:r>
              <a:rPr lang="tr-TR" sz="1800" dirty="0" err="1"/>
              <a:t>which</a:t>
            </a:r>
            <a:r>
              <a:rPr lang="tr-TR" sz="1800" dirty="0"/>
              <a:t>  </a:t>
            </a:r>
            <a:r>
              <a:rPr lang="tr-TR" sz="1800" dirty="0" err="1"/>
              <a:t>differs</a:t>
            </a:r>
            <a:r>
              <a:rPr lang="tr-TR" sz="1800" dirty="0"/>
              <a:t>  from  the  “standard  model”  of  full-time, </a:t>
            </a:r>
            <a:r>
              <a:rPr lang="tr-TR" sz="1800" dirty="0" err="1"/>
              <a:t>permanent</a:t>
            </a:r>
            <a:r>
              <a:rPr lang="tr-TR" sz="1800" dirty="0"/>
              <a:t>  and  direct  </a:t>
            </a:r>
            <a:r>
              <a:rPr lang="tr-TR" sz="1800" dirty="0" err="1"/>
              <a:t>employment</a:t>
            </a:r>
            <a:r>
              <a:rPr lang="tr-TR" sz="1800" dirty="0"/>
              <a:t>,  </a:t>
            </a:r>
            <a:r>
              <a:rPr lang="tr-TR" sz="1800" dirty="0" err="1"/>
              <a:t>recognizing</a:t>
            </a:r>
            <a:r>
              <a:rPr lang="tr-TR" sz="1800" dirty="0"/>
              <a:t>  that  the  </a:t>
            </a:r>
            <a:r>
              <a:rPr lang="tr-TR" sz="1800" dirty="0" err="1"/>
              <a:t>latter</a:t>
            </a:r>
            <a:r>
              <a:rPr lang="tr-TR" sz="1800" dirty="0"/>
              <a:t>  is  no  </a:t>
            </a:r>
            <a:r>
              <a:rPr lang="tr-TR" sz="1800" dirty="0" err="1"/>
              <a:t>longer</a:t>
            </a:r>
            <a:r>
              <a:rPr lang="tr-TR" sz="1800" dirty="0"/>
              <a:t>  “standard”  in  many  </a:t>
            </a:r>
            <a:r>
              <a:rPr lang="tr-TR" sz="1800" dirty="0" err="1"/>
              <a:t>countries</a:t>
            </a:r>
            <a:r>
              <a:rPr lang="tr-TR" sz="1800" dirty="0"/>
              <a:t>  and  in some  </a:t>
            </a:r>
            <a:r>
              <a:rPr lang="tr-TR" sz="1800" dirty="0" err="1"/>
              <a:t>cases</a:t>
            </a:r>
            <a:r>
              <a:rPr lang="tr-TR" sz="1800" dirty="0"/>
              <a:t>  includes  </a:t>
            </a:r>
            <a:r>
              <a:rPr lang="tr-TR" sz="1800" dirty="0" err="1"/>
              <a:t>those</a:t>
            </a:r>
            <a:r>
              <a:rPr lang="tr-TR" sz="1800" dirty="0"/>
              <a:t> in  </a:t>
            </a:r>
            <a:r>
              <a:rPr lang="tr-TR" sz="1800" dirty="0" err="1"/>
              <a:t>need</a:t>
            </a:r>
            <a:r>
              <a:rPr lang="tr-TR" sz="1800" dirty="0"/>
              <a:t> of  more </a:t>
            </a:r>
            <a:r>
              <a:rPr lang="tr-TR" sz="1800" dirty="0" err="1"/>
              <a:t>appropriate</a:t>
            </a:r>
            <a:r>
              <a:rPr lang="tr-TR" sz="1800" dirty="0"/>
              <a:t>  </a:t>
            </a:r>
            <a:r>
              <a:rPr lang="tr-TR" sz="1800" dirty="0" err="1"/>
              <a:t>protection</a:t>
            </a:r>
            <a:r>
              <a:rPr lang="tr-TR" sz="1800" dirty="0" smtClean="0"/>
              <a:t>.</a:t>
            </a:r>
            <a:r>
              <a:rPr lang="en-US" sz="1800" dirty="0" smtClean="0"/>
              <a:t> (Draft workshop paper, Amsterdam)</a:t>
            </a:r>
            <a:endParaRPr lang="tr-TR" sz="1800" dirty="0" smtClean="0"/>
          </a:p>
          <a:p>
            <a:r>
              <a:rPr lang="en-US" sz="2600" dirty="0" smtClean="0"/>
              <a:t>Who is 'atypical' in our Union?</a:t>
            </a:r>
            <a:endParaRPr lang="tr-TR" sz="2600" dirty="0"/>
          </a:p>
          <a:p>
            <a:r>
              <a:rPr lang="en-US" sz="1800" dirty="0" smtClean="0"/>
              <a:t>Almost everybody</a:t>
            </a:r>
            <a:r>
              <a:rPr lang="is-IS" sz="1800" dirty="0" smtClean="0"/>
              <a:t>…</a:t>
            </a:r>
            <a:endParaRPr lang="tr-TR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Resim" descr="1995098_3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4122" y="0"/>
            <a:ext cx="1549878" cy="1549878"/>
          </a:xfrm>
          <a:prstGeom prst="rect">
            <a:avLst/>
          </a:prstGeom>
        </p:spPr>
      </p:pic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57200" y="495204"/>
            <a:ext cx="8229600" cy="922433"/>
          </a:xfrm>
        </p:spPr>
        <p:txBody>
          <a:bodyPr/>
          <a:lstStyle/>
          <a:p>
            <a:r>
              <a:rPr lang="en-US" u="sng" dirty="0" smtClean="0"/>
              <a:t>Situations faced by </a:t>
            </a:r>
            <a:r>
              <a:rPr lang="en-US" u="sng" dirty="0" err="1" smtClean="0"/>
              <a:t>atypicals</a:t>
            </a:r>
            <a:endParaRPr lang="tr-TR" u="sng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89655"/>
          </a:xfrm>
        </p:spPr>
        <p:txBody>
          <a:bodyPr>
            <a:normAutofit/>
          </a:bodyPr>
          <a:lstStyle/>
          <a:p>
            <a:r>
              <a:rPr lang="tr-TR" sz="1800" dirty="0" smtClean="0"/>
              <a:t>Little </a:t>
            </a:r>
            <a:r>
              <a:rPr lang="tr-TR" sz="1800" dirty="0"/>
              <a:t>or no </a:t>
            </a:r>
            <a:r>
              <a:rPr lang="tr-TR" sz="1800" dirty="0" err="1" smtClean="0"/>
              <a:t>job</a:t>
            </a:r>
            <a:r>
              <a:rPr lang="tr-TR" sz="1800" dirty="0" smtClean="0"/>
              <a:t> </a:t>
            </a:r>
            <a:r>
              <a:rPr lang="tr-TR" sz="1800" dirty="0" err="1" smtClean="0"/>
              <a:t>security</a:t>
            </a:r>
            <a:r>
              <a:rPr lang="tr-TR" sz="1800" dirty="0" smtClean="0"/>
              <a:t> </a:t>
            </a:r>
            <a:r>
              <a:rPr lang="tr-TR" sz="1800" dirty="0"/>
              <a:t>or legal/</a:t>
            </a:r>
            <a:r>
              <a:rPr lang="tr-TR" sz="1800" dirty="0" err="1"/>
              <a:t>conventional</a:t>
            </a:r>
            <a:r>
              <a:rPr lang="tr-TR" sz="1800" dirty="0"/>
              <a:t>/</a:t>
            </a:r>
            <a:r>
              <a:rPr lang="tr-TR" sz="1800" dirty="0" err="1"/>
              <a:t>contractual</a:t>
            </a:r>
            <a:r>
              <a:rPr lang="tr-TR" sz="1800" dirty="0"/>
              <a:t>  </a:t>
            </a:r>
            <a:r>
              <a:rPr lang="tr-TR" sz="1800" dirty="0" err="1"/>
              <a:t>protection</a:t>
            </a:r>
            <a:r>
              <a:rPr lang="tr-TR" sz="1800" dirty="0"/>
              <a:t>, </a:t>
            </a:r>
            <a:r>
              <a:rPr lang="tr-TR" sz="1800" dirty="0" smtClean="0"/>
              <a:t>i.e</a:t>
            </a:r>
            <a:r>
              <a:rPr lang="tr-TR" sz="1800" dirty="0"/>
              <a:t>. </a:t>
            </a:r>
            <a:r>
              <a:rPr lang="tr-TR" sz="1800" dirty="0" smtClean="0"/>
              <a:t>Where the </a:t>
            </a:r>
            <a:r>
              <a:rPr lang="tr-TR" sz="1800" dirty="0" err="1" smtClean="0"/>
              <a:t>worker</a:t>
            </a:r>
            <a:r>
              <a:rPr lang="tr-TR" sz="1800" dirty="0" smtClean="0"/>
              <a:t> is at the </a:t>
            </a:r>
            <a:r>
              <a:rPr lang="tr-TR" sz="1800" dirty="0" err="1"/>
              <a:t>mercy</a:t>
            </a:r>
            <a:r>
              <a:rPr lang="tr-TR" sz="1800" dirty="0"/>
              <a:t> of his/her </a:t>
            </a:r>
            <a:r>
              <a:rPr lang="tr-TR" sz="1800" dirty="0" err="1"/>
              <a:t>employer</a:t>
            </a:r>
            <a:r>
              <a:rPr lang="tr-TR" sz="1800" dirty="0"/>
              <a:t> (e.g. </a:t>
            </a:r>
            <a:r>
              <a:rPr lang="tr-TR" sz="1800" dirty="0" smtClean="0"/>
              <a:t>As to </a:t>
            </a:r>
            <a:r>
              <a:rPr lang="tr-TR" sz="1800" dirty="0" err="1"/>
              <a:t>dismissal</a:t>
            </a:r>
            <a:r>
              <a:rPr lang="tr-TR" sz="1800" dirty="0"/>
              <a:t>, </a:t>
            </a:r>
            <a:r>
              <a:rPr lang="tr-TR" sz="1800" dirty="0" err="1"/>
              <a:t>employment</a:t>
            </a:r>
            <a:r>
              <a:rPr lang="tr-TR" sz="1800" dirty="0"/>
              <a:t> </a:t>
            </a:r>
            <a:r>
              <a:rPr lang="tr-TR" sz="1800" dirty="0" err="1"/>
              <a:t>continuation</a:t>
            </a:r>
            <a:r>
              <a:rPr lang="tr-TR" sz="1800" dirty="0" smtClean="0"/>
              <a:t>,…);</a:t>
            </a:r>
            <a:endParaRPr lang="en-US" sz="1800" dirty="0" smtClean="0"/>
          </a:p>
          <a:p>
            <a:r>
              <a:rPr lang="tr-TR" sz="1800" dirty="0" err="1" smtClean="0"/>
              <a:t>Insecure</a:t>
            </a:r>
            <a:r>
              <a:rPr lang="tr-TR" sz="1800" dirty="0"/>
              <a:t>, </a:t>
            </a:r>
            <a:r>
              <a:rPr lang="tr-TR" sz="1800" dirty="0" err="1" smtClean="0"/>
              <a:t>low</a:t>
            </a:r>
            <a:r>
              <a:rPr lang="tr-TR" sz="1800" dirty="0" smtClean="0"/>
              <a:t> or </a:t>
            </a:r>
            <a:r>
              <a:rPr lang="tr-TR" sz="1800" dirty="0" err="1" smtClean="0"/>
              <a:t>inadequate</a:t>
            </a:r>
            <a:r>
              <a:rPr lang="tr-TR" sz="1800" dirty="0" smtClean="0"/>
              <a:t> </a:t>
            </a:r>
            <a:r>
              <a:rPr lang="tr-TR" sz="1800" dirty="0" err="1" smtClean="0"/>
              <a:t>income</a:t>
            </a:r>
            <a:r>
              <a:rPr lang="tr-TR" sz="1800" dirty="0" smtClean="0"/>
              <a:t> </a:t>
            </a:r>
            <a:r>
              <a:rPr lang="tr-TR" sz="1800" dirty="0" err="1"/>
              <a:t>which</a:t>
            </a:r>
            <a:r>
              <a:rPr lang="tr-TR" sz="1800" dirty="0"/>
              <a:t> </a:t>
            </a:r>
            <a:r>
              <a:rPr lang="tr-TR" sz="1800" dirty="0" err="1" smtClean="0"/>
              <a:t>does</a:t>
            </a:r>
            <a:r>
              <a:rPr lang="tr-TR" sz="1800" dirty="0" smtClean="0"/>
              <a:t> not </a:t>
            </a:r>
            <a:r>
              <a:rPr lang="tr-TR" sz="1800" dirty="0" err="1"/>
              <a:t>reflect</a:t>
            </a:r>
            <a:r>
              <a:rPr lang="tr-TR" sz="1800" dirty="0"/>
              <a:t> </a:t>
            </a:r>
            <a:r>
              <a:rPr lang="tr-TR" sz="1800" dirty="0" smtClean="0"/>
              <a:t>the </a:t>
            </a:r>
            <a:r>
              <a:rPr lang="tr-TR" sz="1800" dirty="0" err="1"/>
              <a:t>work</a:t>
            </a:r>
            <a:r>
              <a:rPr lang="tr-TR" sz="1800" dirty="0"/>
              <a:t> </a:t>
            </a:r>
            <a:r>
              <a:rPr lang="tr-TR" sz="1800" dirty="0" smtClean="0"/>
              <a:t>that </a:t>
            </a:r>
            <a:r>
              <a:rPr lang="en-US" sz="1800" dirty="0" smtClean="0"/>
              <a:t>is</a:t>
            </a:r>
            <a:r>
              <a:rPr lang="tr-TR" sz="1800" dirty="0" smtClean="0"/>
              <a:t> </a:t>
            </a:r>
            <a:r>
              <a:rPr lang="tr-TR" sz="1800" dirty="0" err="1" smtClean="0"/>
              <a:t>being</a:t>
            </a:r>
            <a:r>
              <a:rPr lang="tr-TR" sz="1800" dirty="0" smtClean="0"/>
              <a:t> </a:t>
            </a:r>
            <a:r>
              <a:rPr lang="tr-TR" sz="1800" dirty="0" err="1"/>
              <a:t>performed</a:t>
            </a:r>
            <a:r>
              <a:rPr lang="tr-TR" sz="1800" dirty="0" smtClean="0"/>
              <a:t>, </a:t>
            </a:r>
            <a:r>
              <a:rPr lang="tr-TR" sz="1800" dirty="0" err="1" smtClean="0"/>
              <a:t>according</a:t>
            </a:r>
            <a:r>
              <a:rPr lang="tr-TR" sz="1800" dirty="0" smtClean="0"/>
              <a:t> </a:t>
            </a:r>
            <a:r>
              <a:rPr lang="tr-TR" sz="1800" dirty="0"/>
              <a:t>to </a:t>
            </a:r>
            <a:r>
              <a:rPr lang="tr-TR" sz="1800" dirty="0" smtClean="0"/>
              <a:t>the</a:t>
            </a:r>
            <a:r>
              <a:rPr lang="en-US" sz="1800" dirty="0" smtClean="0"/>
              <a:t> </a:t>
            </a:r>
            <a:r>
              <a:rPr lang="tr-TR" sz="1800" dirty="0" smtClean="0"/>
              <a:t>living </a:t>
            </a:r>
            <a:r>
              <a:rPr lang="tr-TR" sz="1800" dirty="0" err="1" smtClean="0"/>
              <a:t>standards</a:t>
            </a:r>
            <a:r>
              <a:rPr lang="tr-TR" sz="1800" dirty="0" smtClean="0"/>
              <a:t> </a:t>
            </a:r>
            <a:r>
              <a:rPr lang="tr-TR" sz="1800" dirty="0"/>
              <a:t>where the </a:t>
            </a:r>
            <a:r>
              <a:rPr lang="tr-TR" sz="1800" dirty="0" err="1" smtClean="0"/>
              <a:t>work</a:t>
            </a:r>
            <a:r>
              <a:rPr lang="tr-TR" sz="1800" dirty="0" smtClean="0"/>
              <a:t> is </a:t>
            </a:r>
            <a:r>
              <a:rPr lang="tr-TR" sz="1800" dirty="0" err="1"/>
              <a:t>performed</a:t>
            </a:r>
            <a:r>
              <a:rPr lang="tr-TR" sz="1800" dirty="0"/>
              <a:t>; </a:t>
            </a:r>
            <a:endParaRPr lang="en-US" sz="1800" dirty="0" smtClean="0"/>
          </a:p>
          <a:p>
            <a:r>
              <a:rPr lang="tr-TR" sz="1800" dirty="0" smtClean="0"/>
              <a:t>Absence of </a:t>
            </a:r>
            <a:r>
              <a:rPr lang="tr-TR" sz="1800" dirty="0"/>
              <a:t>the </a:t>
            </a:r>
            <a:r>
              <a:rPr lang="tr-TR" sz="1800" dirty="0" err="1" smtClean="0"/>
              <a:t>workers</a:t>
            </a:r>
            <a:r>
              <a:rPr lang="tr-TR" sz="1800" dirty="0"/>
              <a:t>’ </a:t>
            </a:r>
            <a:r>
              <a:rPr lang="tr-TR" sz="1800" dirty="0" err="1" smtClean="0"/>
              <a:t>choice</a:t>
            </a:r>
            <a:r>
              <a:rPr lang="tr-TR" sz="1800" dirty="0" smtClean="0"/>
              <a:t> </a:t>
            </a:r>
            <a:r>
              <a:rPr lang="tr-TR" sz="1800" dirty="0" err="1" smtClean="0"/>
              <a:t>regarding</a:t>
            </a:r>
            <a:r>
              <a:rPr lang="tr-TR" sz="1800" dirty="0" smtClean="0"/>
              <a:t> </a:t>
            </a:r>
            <a:r>
              <a:rPr lang="tr-TR" sz="1800" dirty="0" err="1" smtClean="0"/>
              <a:t>basic</a:t>
            </a:r>
            <a:r>
              <a:rPr lang="tr-TR" sz="1800" dirty="0" smtClean="0"/>
              <a:t> working </a:t>
            </a:r>
            <a:r>
              <a:rPr lang="tr-TR" sz="1800" dirty="0" err="1"/>
              <a:t>conditions</a:t>
            </a:r>
            <a:r>
              <a:rPr lang="tr-TR" sz="1800" dirty="0"/>
              <a:t> </a:t>
            </a:r>
            <a:r>
              <a:rPr lang="tr-TR" sz="1800" dirty="0" smtClean="0"/>
              <a:t>(</a:t>
            </a:r>
            <a:r>
              <a:rPr lang="tr-TR" sz="1800" dirty="0"/>
              <a:t>working  </a:t>
            </a:r>
            <a:r>
              <a:rPr lang="tr-TR" sz="1800" dirty="0" err="1"/>
              <a:t>place</a:t>
            </a:r>
            <a:r>
              <a:rPr lang="tr-TR" sz="1800" dirty="0"/>
              <a:t>, </a:t>
            </a:r>
            <a:r>
              <a:rPr lang="tr-TR" sz="1800" dirty="0" err="1" smtClean="0"/>
              <a:t>job</a:t>
            </a:r>
            <a:r>
              <a:rPr lang="tr-TR" sz="1800" dirty="0" smtClean="0"/>
              <a:t> </a:t>
            </a:r>
            <a:r>
              <a:rPr lang="tr-TR" sz="1800" dirty="0" err="1" smtClean="0"/>
              <a:t>description</a:t>
            </a:r>
            <a:r>
              <a:rPr lang="tr-TR" sz="1800" dirty="0" smtClean="0"/>
              <a:t>,</a:t>
            </a:r>
            <a:r>
              <a:rPr lang="en-US" sz="1800" dirty="0" smtClean="0"/>
              <a:t> </a:t>
            </a:r>
            <a:r>
              <a:rPr lang="tr-TR" sz="1800" dirty="0" smtClean="0"/>
              <a:t>working time</a:t>
            </a:r>
            <a:r>
              <a:rPr lang="en-US" sz="1800" dirty="0"/>
              <a:t>,</a:t>
            </a:r>
            <a:r>
              <a:rPr lang="tr-TR" sz="1800" dirty="0" smtClean="0"/>
              <a:t>…); </a:t>
            </a:r>
            <a:endParaRPr lang="en-US" sz="1800" dirty="0"/>
          </a:p>
          <a:p>
            <a:r>
              <a:rPr lang="tr-TR" sz="1800" dirty="0" smtClean="0"/>
              <a:t>Absence </a:t>
            </a:r>
            <a:r>
              <a:rPr lang="tr-TR" sz="1800" dirty="0"/>
              <a:t>of </a:t>
            </a:r>
            <a:r>
              <a:rPr lang="tr-TR" sz="1800" dirty="0" smtClean="0"/>
              <a:t>proper social </a:t>
            </a:r>
            <a:r>
              <a:rPr lang="tr-TR" sz="1800" dirty="0" err="1" smtClean="0"/>
              <a:t>protection</a:t>
            </a:r>
            <a:r>
              <a:rPr lang="tr-TR" sz="1800" dirty="0" smtClean="0"/>
              <a:t> in </a:t>
            </a:r>
            <a:r>
              <a:rPr lang="tr-TR" sz="1800" dirty="0"/>
              <a:t>case </a:t>
            </a:r>
            <a:r>
              <a:rPr lang="tr-TR" sz="1800" dirty="0" smtClean="0"/>
              <a:t>of </a:t>
            </a:r>
            <a:r>
              <a:rPr lang="tr-TR" sz="1800" dirty="0" err="1" smtClean="0"/>
              <a:t>unemployment</a:t>
            </a:r>
            <a:r>
              <a:rPr lang="tr-TR" sz="1800" dirty="0" smtClean="0"/>
              <a:t>,</a:t>
            </a:r>
            <a:r>
              <a:rPr lang="en-US" sz="1800" dirty="0" smtClean="0"/>
              <a:t> </a:t>
            </a:r>
            <a:r>
              <a:rPr lang="tr-TR" sz="1800" dirty="0" err="1" smtClean="0"/>
              <a:t>incapacity</a:t>
            </a:r>
            <a:r>
              <a:rPr lang="tr-TR" sz="1800" dirty="0" smtClean="0"/>
              <a:t> (</a:t>
            </a:r>
            <a:r>
              <a:rPr lang="tr-TR" sz="1800" dirty="0"/>
              <a:t>e.g</a:t>
            </a:r>
            <a:r>
              <a:rPr lang="tr-TR" sz="1800" dirty="0" smtClean="0"/>
              <a:t>. </a:t>
            </a:r>
            <a:r>
              <a:rPr lang="tr-TR" sz="1800" dirty="0" err="1"/>
              <a:t>sickness</a:t>
            </a:r>
            <a:r>
              <a:rPr lang="tr-TR" sz="1800" dirty="0"/>
              <a:t>, </a:t>
            </a:r>
            <a:r>
              <a:rPr lang="tr-TR" sz="1800" dirty="0" err="1"/>
              <a:t>accidents</a:t>
            </a:r>
            <a:r>
              <a:rPr lang="tr-TR" sz="1800" dirty="0"/>
              <a:t>) and old </a:t>
            </a:r>
            <a:r>
              <a:rPr lang="tr-TR" sz="1800" dirty="0" err="1"/>
              <a:t>age</a:t>
            </a:r>
            <a:r>
              <a:rPr lang="tr-TR" sz="1800" dirty="0"/>
              <a:t>; </a:t>
            </a:r>
            <a:endParaRPr lang="en-US" sz="1800" dirty="0"/>
          </a:p>
          <a:p>
            <a:r>
              <a:rPr lang="en-US" sz="1800" dirty="0" smtClean="0"/>
              <a:t>Health</a:t>
            </a:r>
            <a:r>
              <a:rPr lang="tr-TR" sz="1800" dirty="0" smtClean="0"/>
              <a:t> </a:t>
            </a:r>
            <a:r>
              <a:rPr lang="tr-TR" sz="1800" dirty="0"/>
              <a:t>and </a:t>
            </a:r>
            <a:r>
              <a:rPr lang="tr-TR" sz="1800" dirty="0" err="1" smtClean="0"/>
              <a:t>safety</a:t>
            </a:r>
            <a:r>
              <a:rPr lang="tr-TR" sz="1800" dirty="0" smtClean="0"/>
              <a:t> </a:t>
            </a:r>
            <a:r>
              <a:rPr lang="tr-TR" sz="1800" dirty="0" err="1" smtClean="0"/>
              <a:t>level</a:t>
            </a:r>
            <a:r>
              <a:rPr lang="tr-TR" sz="1800" dirty="0" smtClean="0"/>
              <a:t> </a:t>
            </a:r>
            <a:r>
              <a:rPr lang="tr-TR" sz="1800" dirty="0" err="1" smtClean="0"/>
              <a:t>standards</a:t>
            </a:r>
            <a:r>
              <a:rPr lang="tr-TR" sz="1800" dirty="0" smtClean="0"/>
              <a:t> </a:t>
            </a:r>
            <a:r>
              <a:rPr lang="tr-TR" sz="1800" dirty="0" err="1" smtClean="0"/>
              <a:t>applied</a:t>
            </a:r>
            <a:r>
              <a:rPr lang="tr-TR" sz="1800" dirty="0" smtClean="0"/>
              <a:t> </a:t>
            </a:r>
            <a:r>
              <a:rPr lang="tr-TR" sz="1800" dirty="0"/>
              <a:t>are </a:t>
            </a:r>
            <a:r>
              <a:rPr lang="tr-TR" sz="1800" dirty="0" err="1"/>
              <a:t>low</a:t>
            </a:r>
            <a:r>
              <a:rPr lang="tr-TR" sz="1800" dirty="0" smtClean="0"/>
              <a:t>;</a:t>
            </a:r>
            <a:endParaRPr lang="en-US" sz="1800" dirty="0" smtClean="0"/>
          </a:p>
          <a:p>
            <a:r>
              <a:rPr lang="tr-TR" sz="1800" dirty="0" smtClean="0"/>
              <a:t>Limited </a:t>
            </a:r>
            <a:r>
              <a:rPr lang="tr-TR" sz="1800" dirty="0" err="1" smtClean="0"/>
              <a:t>access</a:t>
            </a:r>
            <a:r>
              <a:rPr lang="tr-TR" sz="1800" dirty="0" smtClean="0"/>
              <a:t> </a:t>
            </a:r>
            <a:r>
              <a:rPr lang="tr-TR" sz="1800" dirty="0"/>
              <a:t>to </a:t>
            </a:r>
            <a:r>
              <a:rPr lang="tr-TR" sz="1800" dirty="0" err="1"/>
              <a:t>training</a:t>
            </a:r>
            <a:r>
              <a:rPr lang="tr-TR" sz="1800" dirty="0"/>
              <a:t> </a:t>
            </a:r>
            <a:r>
              <a:rPr lang="tr-TR" sz="1800" dirty="0" err="1" smtClean="0"/>
              <a:t>opportunities</a:t>
            </a:r>
            <a:endParaRPr lang="en-US" sz="1800" dirty="0" smtClean="0"/>
          </a:p>
          <a:p>
            <a:r>
              <a:rPr lang="tr-TR" sz="1800" dirty="0" smtClean="0"/>
              <a:t>Limited trade union </a:t>
            </a:r>
            <a:r>
              <a:rPr lang="tr-TR" sz="1800" dirty="0" err="1" smtClean="0"/>
              <a:t>representation</a:t>
            </a:r>
            <a:r>
              <a:rPr lang="tr-TR" sz="1800" dirty="0" smtClean="0"/>
              <a:t> </a:t>
            </a:r>
            <a:r>
              <a:rPr lang="tr-TR" sz="1800" dirty="0"/>
              <a:t>or </a:t>
            </a:r>
            <a:r>
              <a:rPr lang="tr-TR" sz="1800" dirty="0" err="1" smtClean="0"/>
              <a:t>collective</a:t>
            </a:r>
            <a:r>
              <a:rPr lang="tr-TR" sz="1800" dirty="0" smtClean="0"/>
              <a:t> </a:t>
            </a:r>
            <a:r>
              <a:rPr lang="tr-TR" sz="1800" dirty="0" err="1"/>
              <a:t>bargaining</a:t>
            </a:r>
            <a:r>
              <a:rPr lang="tr-TR" sz="1800" dirty="0"/>
              <a:t> </a:t>
            </a:r>
            <a:r>
              <a:rPr lang="tr-TR" sz="1800" dirty="0" smtClean="0"/>
              <a:t>coverage  </a:t>
            </a:r>
            <a:r>
              <a:rPr lang="tr-TR" sz="1800" dirty="0"/>
              <a:t>(</a:t>
            </a:r>
            <a:r>
              <a:rPr lang="tr-TR" sz="1800" dirty="0" err="1" smtClean="0"/>
              <a:t>depending</a:t>
            </a:r>
            <a:r>
              <a:rPr lang="tr-TR" sz="1800" dirty="0" smtClean="0"/>
              <a:t> of the national </a:t>
            </a:r>
            <a:r>
              <a:rPr lang="tr-TR" sz="1800" dirty="0"/>
              <a:t>context</a:t>
            </a:r>
            <a:r>
              <a:rPr lang="tr-TR" sz="1800" dirty="0" smtClean="0"/>
              <a:t>)</a:t>
            </a:r>
            <a:endParaRPr lang="en-US" sz="1800" dirty="0" smtClean="0"/>
          </a:p>
          <a:p>
            <a:r>
              <a:rPr lang="en-US" sz="2600" dirty="0" smtClean="0"/>
              <a:t>All applies in all sectors</a:t>
            </a:r>
            <a:r>
              <a:rPr lang="is-IS" sz="2600" dirty="0" smtClean="0"/>
              <a:t>…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676785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Resim" descr="1995098_3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4122" y="0"/>
            <a:ext cx="1549878" cy="1549878"/>
          </a:xfrm>
          <a:prstGeom prst="rect">
            <a:avLst/>
          </a:prstGeom>
        </p:spPr>
      </p:pic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57200" y="495204"/>
            <a:ext cx="8229600" cy="922433"/>
          </a:xfrm>
        </p:spPr>
        <p:txBody>
          <a:bodyPr/>
          <a:lstStyle/>
          <a:p>
            <a:r>
              <a:rPr lang="en-US" u="sng" dirty="0" smtClean="0"/>
              <a:t>What are we doing?</a:t>
            </a:r>
            <a:endParaRPr lang="tr-TR" u="sng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457199" y="1417636"/>
            <a:ext cx="8594671" cy="4589655"/>
          </a:xfrm>
        </p:spPr>
        <p:txBody>
          <a:bodyPr/>
          <a:lstStyle/>
          <a:p>
            <a:r>
              <a:rPr lang="en-US" dirty="0" smtClean="0"/>
              <a:t>Main problem: '</a:t>
            </a:r>
            <a:r>
              <a:rPr lang="en-US" dirty="0" err="1" smtClean="0"/>
              <a:t>atypicals</a:t>
            </a:r>
            <a:r>
              <a:rPr lang="en-US" dirty="0" smtClean="0"/>
              <a:t>' are our '</a:t>
            </a:r>
            <a:r>
              <a:rPr lang="en-US" dirty="0" err="1" smtClean="0"/>
              <a:t>typicals</a:t>
            </a:r>
            <a:r>
              <a:rPr lang="en-US" dirty="0" smtClean="0"/>
              <a:t>'</a:t>
            </a:r>
            <a:r>
              <a:rPr lang="is-IS" dirty="0" smtClean="0"/>
              <a:t>…</a:t>
            </a:r>
            <a:endParaRPr lang="en-US" dirty="0" smtClean="0"/>
          </a:p>
          <a:p>
            <a:r>
              <a:rPr lang="en-US" dirty="0" smtClean="0"/>
              <a:t>Main strategy: Turning 'atypical workers' into 'typical workers' as they should legally be</a:t>
            </a:r>
            <a:r>
              <a:rPr lang="is-IS" dirty="0" smtClean="0"/>
              <a:t>…</a:t>
            </a:r>
            <a:endParaRPr lang="en-US" dirty="0" smtClean="0"/>
          </a:p>
          <a:p>
            <a:r>
              <a:rPr lang="en-US" dirty="0" smtClean="0"/>
              <a:t>Our 4A Campaign: a collaborative strategy, several meetings with State bureaucracy (mainly Social Security Institution and the Ministry of Labour) and with producers, several official complaints</a:t>
            </a:r>
            <a:r>
              <a:rPr lang="is-IS" dirty="0" smtClean="0"/>
              <a:t>…</a:t>
            </a:r>
            <a:r>
              <a:rPr lang="en-US" dirty="0" smtClean="0"/>
              <a:t> Yet, still no visible outcome</a:t>
            </a:r>
            <a:r>
              <a:rPr lang="is-IS" dirty="0" smtClean="0"/>
              <a:t>…</a:t>
            </a:r>
            <a:endParaRPr lang="en-US" dirty="0" smtClean="0"/>
          </a:p>
          <a:p>
            <a:r>
              <a:rPr lang="en-US" dirty="0" smtClean="0"/>
              <a:t>Lack of State control and legal enforcement mechanisms and strong lobby of the producers</a:t>
            </a:r>
          </a:p>
          <a:p>
            <a:endParaRPr lang="en-US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1864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Resim" descr="1995098_3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4122" y="0"/>
            <a:ext cx="1549878" cy="1549878"/>
          </a:xfrm>
          <a:prstGeom prst="rect">
            <a:avLst/>
          </a:prstGeom>
        </p:spPr>
      </p:pic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57200" y="495204"/>
            <a:ext cx="8229600" cy="922433"/>
          </a:xfrm>
        </p:spPr>
        <p:txBody>
          <a:bodyPr/>
          <a:lstStyle/>
          <a:p>
            <a:r>
              <a:rPr lang="en-US" u="sng" smtClean="0"/>
              <a:t>What are we doing?</a:t>
            </a:r>
            <a:endParaRPr lang="tr-TR" u="sng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1417637"/>
            <a:ext cx="8364342" cy="4766655"/>
          </a:xfrm>
        </p:spPr>
        <p:txBody>
          <a:bodyPr/>
          <a:lstStyle/>
          <a:p>
            <a:r>
              <a:rPr lang="en-US" dirty="0" smtClean="0"/>
              <a:t>Why not going to the Court if law is behind us?</a:t>
            </a:r>
          </a:p>
          <a:p>
            <a:pPr lvl="1"/>
            <a:r>
              <a:rPr lang="en-US" dirty="0" smtClean="0"/>
              <a:t>2 reasons: (1) legal and (2) practical difficulties</a:t>
            </a:r>
          </a:p>
          <a:p>
            <a:r>
              <a:rPr lang="en-US" dirty="0" smtClean="0"/>
              <a:t>Meetings with jurists in order to change their interpretations,</a:t>
            </a:r>
          </a:p>
          <a:p>
            <a:r>
              <a:rPr lang="en-US" dirty="0" smtClean="0"/>
              <a:t>New efforts to collaborate with producers, together with the recently established Union of TV-movie technicians,</a:t>
            </a:r>
          </a:p>
          <a:p>
            <a:r>
              <a:rPr lang="en-US" dirty="0" smtClean="0"/>
              <a:t>A campaign of </a:t>
            </a:r>
            <a:r>
              <a:rPr lang="en-US" dirty="0" err="1" smtClean="0"/>
              <a:t>sensibilisation</a:t>
            </a:r>
            <a:r>
              <a:rPr lang="en-US" dirty="0" smtClean="0"/>
              <a:t> for actors and the public,</a:t>
            </a:r>
          </a:p>
          <a:p>
            <a:r>
              <a:rPr lang="en-US" dirty="0" smtClean="0"/>
              <a:t>Continuous efforts to put pressure on State bodies.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16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Resim" descr="1995098_3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4122" y="0"/>
            <a:ext cx="1549878" cy="1549878"/>
          </a:xfrm>
          <a:prstGeom prst="rect">
            <a:avLst/>
          </a:prstGeom>
        </p:spPr>
      </p:pic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57200" y="495205"/>
            <a:ext cx="8229600" cy="794630"/>
          </a:xfrm>
        </p:spPr>
        <p:txBody>
          <a:bodyPr/>
          <a:lstStyle/>
          <a:p>
            <a:r>
              <a:rPr lang="en-US" u="sng" smtClean="0"/>
              <a:t>Challenges</a:t>
            </a:r>
            <a:endParaRPr lang="tr-TR" u="sng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 level of consciousness among actors about their jobs and their status</a:t>
            </a:r>
            <a:r>
              <a:rPr lang="is-IS" dirty="0" smtClean="0"/>
              <a:t>…</a:t>
            </a:r>
            <a:endParaRPr lang="en-US" dirty="0" smtClean="0"/>
          </a:p>
          <a:p>
            <a:endParaRPr lang="en-US" sz="1600" dirty="0" smtClean="0"/>
          </a:p>
          <a:p>
            <a:r>
              <a:rPr lang="en-US" dirty="0" smtClean="0"/>
              <a:t>Difficulty of cooperating with producers and state bodies</a:t>
            </a:r>
            <a:r>
              <a:rPr lang="is-IS" dirty="0" smtClean="0"/>
              <a:t>…</a:t>
            </a:r>
            <a:endParaRPr lang="en-US" dirty="0" smtClean="0"/>
          </a:p>
          <a:p>
            <a:endParaRPr lang="en-US" sz="1600" dirty="0" smtClean="0"/>
          </a:p>
          <a:p>
            <a:r>
              <a:rPr lang="en-US" dirty="0" smtClean="0"/>
              <a:t>Financial and resources problems of the Union</a:t>
            </a:r>
            <a:r>
              <a:rPr lang="is-IS" dirty="0" smtClean="0"/>
              <a:t>…</a:t>
            </a:r>
            <a:endParaRPr lang="en-US" dirty="0" smtClean="0"/>
          </a:p>
          <a:p>
            <a:endParaRPr lang="en-US" sz="1600" dirty="0" smtClean="0"/>
          </a:p>
          <a:p>
            <a:r>
              <a:rPr lang="en-US" dirty="0" smtClean="0"/>
              <a:t>Lack of a special strategy for 'real' atypical workers</a:t>
            </a:r>
            <a:r>
              <a:rPr lang="is-IS" dirty="0" smtClean="0"/>
              <a:t>…</a:t>
            </a:r>
            <a:endParaRPr lang="en-US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543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947</TotalTime>
  <Words>501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Lucida Sans Unicode</vt:lpstr>
      <vt:lpstr>Verdana</vt:lpstr>
      <vt:lpstr>Wingdings 2</vt:lpstr>
      <vt:lpstr>Wingdings 3</vt:lpstr>
      <vt:lpstr>Concourse</vt:lpstr>
      <vt:lpstr>Actors' Union of Turkey and the case of 'Atypical workers'</vt:lpstr>
      <vt:lpstr>Atypical workers in Turkey</vt:lpstr>
      <vt:lpstr>Situations faced by atypicals</vt:lpstr>
      <vt:lpstr>What are we doing?</vt:lpstr>
      <vt:lpstr>What are we doing?</vt:lpstr>
      <vt:lpstr>Challenges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“KAPİTAL PAKET” ADVANTAGES</dc:title>
  <dc:creator>DELL</dc:creator>
  <cp:lastModifiedBy>user</cp:lastModifiedBy>
  <cp:revision>276</cp:revision>
  <dcterms:created xsi:type="dcterms:W3CDTF">2015-03-25T14:23:25Z</dcterms:created>
  <dcterms:modified xsi:type="dcterms:W3CDTF">2016-01-28T09:54:25Z</dcterms:modified>
</cp:coreProperties>
</file>