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2" r:id="rId7"/>
    <p:sldId id="263" r:id="rId8"/>
    <p:sldId id="261"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363CCE-D23F-4A4F-BB9F-98E340AC423A}" type="datetimeFigureOut">
              <a:rPr lang="en-IE" smtClean="0"/>
              <a:t>27/01/2016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054463-E050-4736-8B11-C3C27D13896D}" type="slidenum">
              <a:rPr lang="en-IE" smtClean="0"/>
              <a:t>‹#›</a:t>
            </a:fld>
            <a:endParaRPr lang="en-I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8395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363CCE-D23F-4A4F-BB9F-98E340AC423A}" type="datetimeFigureOut">
              <a:rPr lang="en-IE" smtClean="0"/>
              <a:t>27/01/2016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054463-E050-4736-8B11-C3C27D13896D}" type="slidenum">
              <a:rPr lang="en-IE" smtClean="0"/>
              <a:t>‹#›</a:t>
            </a:fld>
            <a:endParaRPr lang="en-IE"/>
          </a:p>
        </p:txBody>
      </p:sp>
    </p:spTree>
    <p:extLst>
      <p:ext uri="{BB962C8B-B14F-4D97-AF65-F5344CB8AC3E}">
        <p14:creationId xmlns:p14="http://schemas.microsoft.com/office/powerpoint/2010/main" val="177977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363CCE-D23F-4A4F-BB9F-98E340AC423A}" type="datetimeFigureOut">
              <a:rPr lang="en-IE" smtClean="0"/>
              <a:t>27/01/2016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054463-E050-4736-8B11-C3C27D13896D}" type="slidenum">
              <a:rPr lang="en-IE" smtClean="0"/>
              <a:t>‹#›</a:t>
            </a:fld>
            <a:endParaRPr lang="en-IE"/>
          </a:p>
        </p:txBody>
      </p:sp>
    </p:spTree>
    <p:extLst>
      <p:ext uri="{BB962C8B-B14F-4D97-AF65-F5344CB8AC3E}">
        <p14:creationId xmlns:p14="http://schemas.microsoft.com/office/powerpoint/2010/main" val="76568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363CCE-D23F-4A4F-BB9F-98E340AC423A}" type="datetimeFigureOut">
              <a:rPr lang="en-IE" smtClean="0"/>
              <a:t>27/01/2016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054463-E050-4736-8B11-C3C27D13896D}" type="slidenum">
              <a:rPr lang="en-IE" smtClean="0"/>
              <a:t>‹#›</a:t>
            </a:fld>
            <a:endParaRPr lang="en-IE"/>
          </a:p>
        </p:txBody>
      </p:sp>
    </p:spTree>
    <p:extLst>
      <p:ext uri="{BB962C8B-B14F-4D97-AF65-F5344CB8AC3E}">
        <p14:creationId xmlns:p14="http://schemas.microsoft.com/office/powerpoint/2010/main" val="2031523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363CCE-D23F-4A4F-BB9F-98E340AC423A}" type="datetimeFigureOut">
              <a:rPr lang="en-IE" smtClean="0"/>
              <a:t>27/01/2016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B054463-E050-4736-8B11-C3C27D13896D}" type="slidenum">
              <a:rPr lang="en-IE" smtClean="0"/>
              <a:t>‹#›</a:t>
            </a:fld>
            <a:endParaRPr lang="en-I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740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363CCE-D23F-4A4F-BB9F-98E340AC423A}" type="datetimeFigureOut">
              <a:rPr lang="en-IE" smtClean="0"/>
              <a:t>27/01/2016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B054463-E050-4736-8B11-C3C27D13896D}" type="slidenum">
              <a:rPr lang="en-IE" smtClean="0"/>
              <a:t>‹#›</a:t>
            </a:fld>
            <a:endParaRPr lang="en-IE"/>
          </a:p>
        </p:txBody>
      </p:sp>
    </p:spTree>
    <p:extLst>
      <p:ext uri="{BB962C8B-B14F-4D97-AF65-F5344CB8AC3E}">
        <p14:creationId xmlns:p14="http://schemas.microsoft.com/office/powerpoint/2010/main" val="3384915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363CCE-D23F-4A4F-BB9F-98E340AC423A}" type="datetimeFigureOut">
              <a:rPr lang="en-IE" smtClean="0"/>
              <a:t>27/01/2016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B054463-E050-4736-8B11-C3C27D13896D}" type="slidenum">
              <a:rPr lang="en-IE" smtClean="0"/>
              <a:t>‹#›</a:t>
            </a:fld>
            <a:endParaRPr lang="en-IE"/>
          </a:p>
        </p:txBody>
      </p:sp>
    </p:spTree>
    <p:extLst>
      <p:ext uri="{BB962C8B-B14F-4D97-AF65-F5344CB8AC3E}">
        <p14:creationId xmlns:p14="http://schemas.microsoft.com/office/powerpoint/2010/main" val="3567272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363CCE-D23F-4A4F-BB9F-98E340AC423A}" type="datetimeFigureOut">
              <a:rPr lang="en-IE" smtClean="0"/>
              <a:t>27/01/2016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B054463-E050-4736-8B11-C3C27D13896D}" type="slidenum">
              <a:rPr lang="en-IE" smtClean="0"/>
              <a:t>‹#›</a:t>
            </a:fld>
            <a:endParaRPr lang="en-IE"/>
          </a:p>
        </p:txBody>
      </p:sp>
    </p:spTree>
    <p:extLst>
      <p:ext uri="{BB962C8B-B14F-4D97-AF65-F5344CB8AC3E}">
        <p14:creationId xmlns:p14="http://schemas.microsoft.com/office/powerpoint/2010/main" val="2317070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6363CCE-D23F-4A4F-BB9F-98E340AC423A}" type="datetimeFigureOut">
              <a:rPr lang="en-IE" smtClean="0"/>
              <a:t>27/01/2016</a:t>
            </a:fld>
            <a:endParaRPr lang="en-I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E"/>
          </a:p>
        </p:txBody>
      </p:sp>
      <p:sp>
        <p:nvSpPr>
          <p:cNvPr id="9" name="Slide Number Placeholder 8"/>
          <p:cNvSpPr>
            <a:spLocks noGrp="1"/>
          </p:cNvSpPr>
          <p:nvPr>
            <p:ph type="sldNum" sz="quarter" idx="12"/>
          </p:nvPr>
        </p:nvSpPr>
        <p:spPr/>
        <p:txBody>
          <a:bodyPr/>
          <a:lstStyle/>
          <a:p>
            <a:fld id="{6B054463-E050-4736-8B11-C3C27D13896D}" type="slidenum">
              <a:rPr lang="en-IE" smtClean="0"/>
              <a:t>‹#›</a:t>
            </a:fld>
            <a:endParaRPr lang="en-IE"/>
          </a:p>
        </p:txBody>
      </p:sp>
    </p:spTree>
    <p:extLst>
      <p:ext uri="{BB962C8B-B14F-4D97-AF65-F5344CB8AC3E}">
        <p14:creationId xmlns:p14="http://schemas.microsoft.com/office/powerpoint/2010/main" val="3222982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6363CCE-D23F-4A4F-BB9F-98E340AC423A}" type="datetimeFigureOut">
              <a:rPr lang="en-IE" smtClean="0"/>
              <a:t>27/01/2016</a:t>
            </a:fld>
            <a:endParaRPr lang="en-I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B054463-E050-4736-8B11-C3C27D13896D}" type="slidenum">
              <a:rPr lang="en-IE" smtClean="0"/>
              <a:t>‹#›</a:t>
            </a:fld>
            <a:endParaRPr lang="en-IE"/>
          </a:p>
        </p:txBody>
      </p:sp>
    </p:spTree>
    <p:extLst>
      <p:ext uri="{BB962C8B-B14F-4D97-AF65-F5344CB8AC3E}">
        <p14:creationId xmlns:p14="http://schemas.microsoft.com/office/powerpoint/2010/main" val="3232453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63CCE-D23F-4A4F-BB9F-98E340AC423A}" type="datetimeFigureOut">
              <a:rPr lang="en-IE" smtClean="0"/>
              <a:t>27/01/2016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B054463-E050-4736-8B11-C3C27D13896D}" type="slidenum">
              <a:rPr lang="en-IE" smtClean="0"/>
              <a:t>‹#›</a:t>
            </a:fld>
            <a:endParaRPr lang="en-IE"/>
          </a:p>
        </p:txBody>
      </p:sp>
    </p:spTree>
    <p:extLst>
      <p:ext uri="{BB962C8B-B14F-4D97-AF65-F5344CB8AC3E}">
        <p14:creationId xmlns:p14="http://schemas.microsoft.com/office/powerpoint/2010/main" val="649578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363CCE-D23F-4A4F-BB9F-98E340AC423A}" type="datetimeFigureOut">
              <a:rPr lang="en-IE" smtClean="0"/>
              <a:t>27/01/2016</a:t>
            </a:fld>
            <a:endParaRPr lang="en-I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B054463-E050-4736-8B11-C3C27D13896D}" type="slidenum">
              <a:rPr lang="en-IE" smtClean="0"/>
              <a:t>‹#›</a:t>
            </a:fld>
            <a:endParaRPr lang="en-I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22856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2181196"/>
          </a:xfrm>
        </p:spPr>
        <p:txBody>
          <a:bodyPr/>
          <a:lstStyle/>
          <a:p>
            <a:r>
              <a:rPr lang="en-IE" dirty="0" smtClean="0"/>
              <a:t>Self Employment in Ireland</a:t>
            </a:r>
            <a:endParaRPr lang="en-IE" dirty="0"/>
          </a:p>
        </p:txBody>
      </p:sp>
      <p:sp>
        <p:nvSpPr>
          <p:cNvPr id="3" name="Subtitle 2"/>
          <p:cNvSpPr>
            <a:spLocks noGrp="1"/>
          </p:cNvSpPr>
          <p:nvPr>
            <p:ph type="subTitle" idx="1"/>
          </p:nvPr>
        </p:nvSpPr>
        <p:spPr>
          <a:xfrm>
            <a:off x="1100051" y="2940148"/>
            <a:ext cx="10058400" cy="2335237"/>
          </a:xfrm>
        </p:spPr>
        <p:txBody>
          <a:bodyPr>
            <a:normAutofit lnSpcReduction="10000"/>
          </a:bodyPr>
          <a:lstStyle/>
          <a:p>
            <a:endParaRPr lang="en-IE" dirty="0" smtClean="0"/>
          </a:p>
          <a:p>
            <a:endParaRPr lang="en-IE" dirty="0"/>
          </a:p>
          <a:p>
            <a:r>
              <a:rPr lang="en-IE" dirty="0" smtClean="0"/>
              <a:t>Karan O Loughlin</a:t>
            </a:r>
          </a:p>
          <a:p>
            <a:r>
              <a:rPr lang="en-IE" dirty="0" smtClean="0"/>
              <a:t>Irish Equity/</a:t>
            </a:r>
            <a:r>
              <a:rPr lang="en-IE" dirty="0" err="1" smtClean="0"/>
              <a:t>Siptu</a:t>
            </a:r>
            <a:r>
              <a:rPr lang="en-IE" dirty="0" smtClean="0"/>
              <a:t> </a:t>
            </a:r>
          </a:p>
          <a:p>
            <a:r>
              <a:rPr lang="en-IE" dirty="0" smtClean="0"/>
              <a:t>January 2016</a:t>
            </a:r>
            <a:endParaRPr lang="en-IE" dirty="0"/>
          </a:p>
        </p:txBody>
      </p:sp>
    </p:spTree>
    <p:extLst>
      <p:ext uri="{BB962C8B-B14F-4D97-AF65-F5344CB8AC3E}">
        <p14:creationId xmlns:p14="http://schemas.microsoft.com/office/powerpoint/2010/main" val="2442104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Strategies</a:t>
            </a:r>
            <a:endParaRPr lang="en-IE" dirty="0"/>
          </a:p>
        </p:txBody>
      </p:sp>
      <p:sp>
        <p:nvSpPr>
          <p:cNvPr id="3" name="Content Placeholder 2"/>
          <p:cNvSpPr>
            <a:spLocks noGrp="1"/>
          </p:cNvSpPr>
          <p:nvPr>
            <p:ph idx="1"/>
          </p:nvPr>
        </p:nvSpPr>
        <p:spPr/>
        <p:txBody>
          <a:bodyPr/>
          <a:lstStyle/>
          <a:p>
            <a:pPr>
              <a:buFont typeface="Wingdings" panose="05000000000000000000" pitchFamily="2" charset="2"/>
              <a:buChar char="Ø"/>
            </a:pPr>
            <a:endParaRPr lang="en-IE" dirty="0" smtClean="0"/>
          </a:p>
          <a:p>
            <a:pPr>
              <a:buFont typeface="Wingdings" panose="05000000000000000000" pitchFamily="2" charset="2"/>
              <a:buChar char="Ø"/>
            </a:pPr>
            <a:r>
              <a:rPr lang="en-IE" sz="2400" dirty="0" smtClean="0"/>
              <a:t>Is there value in pursuing the ILO complaint and timelines =&gt; Implementation problems?</a:t>
            </a:r>
          </a:p>
          <a:p>
            <a:pPr>
              <a:buFont typeface="Wingdings" panose="05000000000000000000" pitchFamily="2" charset="2"/>
              <a:buChar char="Ø"/>
            </a:pPr>
            <a:r>
              <a:rPr lang="en-IE" sz="2400" dirty="0" smtClean="0"/>
              <a:t>  Is there value in building </a:t>
            </a:r>
            <a:r>
              <a:rPr lang="en-IE" sz="2400" dirty="0"/>
              <a:t>c</a:t>
            </a:r>
            <a:r>
              <a:rPr lang="en-IE" sz="2400" dirty="0" smtClean="0"/>
              <a:t>ase law for individual contracts =&gt; Limited effect unless there is a    collective effect?</a:t>
            </a:r>
          </a:p>
          <a:p>
            <a:pPr>
              <a:buFont typeface="Wingdings" panose="05000000000000000000" pitchFamily="2" charset="2"/>
              <a:buChar char="Ø"/>
            </a:pPr>
            <a:r>
              <a:rPr lang="en-IE" sz="2400" dirty="0" smtClean="0"/>
              <a:t>Is there value in pushing forward on the Amendment Act in Ireland =&gt; not likely to survive in its current format?</a:t>
            </a:r>
          </a:p>
          <a:p>
            <a:pPr>
              <a:buFont typeface="Wingdings" panose="05000000000000000000" pitchFamily="2" charset="2"/>
              <a:buChar char="Ø"/>
            </a:pPr>
            <a:r>
              <a:rPr lang="en-IE" sz="2400" dirty="0" smtClean="0"/>
              <a:t>Is there value in developing a </a:t>
            </a:r>
            <a:r>
              <a:rPr lang="en-IE" sz="2400" b="1" dirty="0" smtClean="0">
                <a:solidFill>
                  <a:srgbClr val="FF0000"/>
                </a:solidFill>
              </a:rPr>
              <a:t>single pan </a:t>
            </a:r>
            <a:r>
              <a:rPr lang="en-IE" sz="2400" b="1" dirty="0" err="1" smtClean="0">
                <a:solidFill>
                  <a:srgbClr val="FF0000"/>
                </a:solidFill>
              </a:rPr>
              <a:t>european</a:t>
            </a:r>
            <a:r>
              <a:rPr lang="en-IE" sz="2400" b="1" dirty="0" smtClean="0">
                <a:solidFill>
                  <a:srgbClr val="FF0000"/>
                </a:solidFill>
              </a:rPr>
              <a:t> strategy </a:t>
            </a:r>
            <a:r>
              <a:rPr lang="en-IE" sz="2400" dirty="0" smtClean="0"/>
              <a:t>=&gt; Having self employed </a:t>
            </a:r>
            <a:r>
              <a:rPr lang="en-IE" sz="2400" b="1" dirty="0" smtClean="0">
                <a:solidFill>
                  <a:srgbClr val="FF0000"/>
                </a:solidFill>
              </a:rPr>
              <a:t>individuals</a:t>
            </a:r>
            <a:r>
              <a:rPr lang="en-IE" sz="2400" dirty="0" smtClean="0"/>
              <a:t> redefined as employees?</a:t>
            </a:r>
            <a:endParaRPr lang="en-IE" sz="2400" dirty="0"/>
          </a:p>
        </p:txBody>
      </p:sp>
    </p:spTree>
    <p:extLst>
      <p:ext uri="{BB962C8B-B14F-4D97-AF65-F5344CB8AC3E}">
        <p14:creationId xmlns:p14="http://schemas.microsoft.com/office/powerpoint/2010/main" val="143760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Irish System</a:t>
            </a:r>
            <a:endParaRPr lang="en-IE"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IE" sz="3200" dirty="0" smtClean="0"/>
              <a:t>Voluntarist Style of Industrial Relations for employees</a:t>
            </a:r>
          </a:p>
          <a:p>
            <a:pPr>
              <a:buFont typeface="Wingdings" panose="05000000000000000000" pitchFamily="2" charset="2"/>
              <a:buChar char="Ø"/>
            </a:pPr>
            <a:r>
              <a:rPr lang="en-IE" sz="3200" dirty="0" smtClean="0"/>
              <a:t>State Supported with Workplace Relations Commission    and Labour Court</a:t>
            </a:r>
          </a:p>
          <a:p>
            <a:pPr>
              <a:buFont typeface="Wingdings" panose="05000000000000000000" pitchFamily="2" charset="2"/>
              <a:buChar char="Ø"/>
            </a:pPr>
            <a:r>
              <a:rPr lang="en-IE" sz="3200" dirty="0" smtClean="0"/>
              <a:t>Supported by individualised Statutory Rights for Employees</a:t>
            </a:r>
          </a:p>
          <a:p>
            <a:pPr>
              <a:buFont typeface="Wingdings" panose="05000000000000000000" pitchFamily="2" charset="2"/>
              <a:buChar char="Ø"/>
            </a:pPr>
            <a:r>
              <a:rPr lang="en-IE" sz="3200" dirty="0" smtClean="0"/>
              <a:t>Collective Bargaining Rights for Employees/ Trade Unions only</a:t>
            </a:r>
          </a:p>
          <a:p>
            <a:endParaRPr lang="en-IE" dirty="0"/>
          </a:p>
          <a:p>
            <a:endParaRPr lang="en-IE" dirty="0"/>
          </a:p>
        </p:txBody>
      </p:sp>
    </p:spTree>
    <p:extLst>
      <p:ext uri="{BB962C8B-B14F-4D97-AF65-F5344CB8AC3E}">
        <p14:creationId xmlns:p14="http://schemas.microsoft.com/office/powerpoint/2010/main" val="1403600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394977"/>
            <a:ext cx="10058400" cy="1450757"/>
          </a:xfrm>
          <a:blipFill>
            <a:blip r:embed="rId2"/>
            <a:tile tx="0" ty="0" sx="100000" sy="100000" flip="none" algn="tl"/>
          </a:blipFill>
        </p:spPr>
        <p:txBody>
          <a:bodyPr/>
          <a:lstStyle/>
          <a:p>
            <a:r>
              <a:rPr lang="en-IE" dirty="0" smtClean="0"/>
              <a:t>Cultural Workers</a:t>
            </a:r>
            <a:endParaRPr lang="en-IE" dirty="0"/>
          </a:p>
        </p:txBody>
      </p:sp>
      <p:sp>
        <p:nvSpPr>
          <p:cNvPr id="3" name="Content Placeholder 2"/>
          <p:cNvSpPr>
            <a:spLocks noGrp="1"/>
          </p:cNvSpPr>
          <p:nvPr>
            <p:ph idx="1"/>
          </p:nvPr>
        </p:nvSpPr>
        <p:spPr>
          <a:blipFill>
            <a:blip r:embed="rId2"/>
            <a:tile tx="0" ty="0" sx="100000" sy="100000" flip="none" algn="tl"/>
          </a:blipFill>
        </p:spPr>
        <p:txBody>
          <a:bodyPr/>
          <a:lstStyle/>
          <a:p>
            <a:pPr marL="0" indent="0">
              <a:buNone/>
            </a:pPr>
            <a:endParaRPr lang="en-IE" dirty="0"/>
          </a:p>
          <a:p>
            <a:pPr>
              <a:buFont typeface="Wingdings" panose="05000000000000000000" pitchFamily="2" charset="2"/>
              <a:buChar char="Ø"/>
            </a:pPr>
            <a:r>
              <a:rPr lang="en-IE" sz="2800" dirty="0" smtClean="0"/>
              <a:t>Actors, Musicians, journalists, photographers, writers, </a:t>
            </a:r>
          </a:p>
          <a:p>
            <a:pPr>
              <a:buFont typeface="Wingdings" panose="05000000000000000000" pitchFamily="2" charset="2"/>
              <a:buChar char="Ø"/>
            </a:pPr>
            <a:r>
              <a:rPr lang="en-IE" sz="2800" dirty="0" smtClean="0"/>
              <a:t>Self Employed/Freelance</a:t>
            </a:r>
          </a:p>
          <a:p>
            <a:pPr>
              <a:buFont typeface="Wingdings" panose="05000000000000000000" pitchFamily="2" charset="2"/>
              <a:buChar char="Ø"/>
            </a:pPr>
            <a:r>
              <a:rPr lang="en-IE" sz="2800" dirty="0" smtClean="0"/>
              <a:t>2004 Competition Authority Decision on Voice Over Artists and others</a:t>
            </a:r>
          </a:p>
          <a:p>
            <a:pPr>
              <a:buFont typeface="Wingdings" panose="05000000000000000000" pitchFamily="2" charset="2"/>
              <a:buChar char="Ø"/>
            </a:pPr>
            <a:r>
              <a:rPr lang="en-IE" sz="2800" dirty="0" smtClean="0"/>
              <a:t>Self Employed cannot be treated as employees =&gt; No Collective Bargaining</a:t>
            </a:r>
          </a:p>
          <a:p>
            <a:endParaRPr lang="en-IE" sz="2800" dirty="0" smtClean="0"/>
          </a:p>
          <a:p>
            <a:endParaRPr lang="en-IE" dirty="0" smtClean="0"/>
          </a:p>
          <a:p>
            <a:endParaRPr lang="en-IE" dirty="0"/>
          </a:p>
        </p:txBody>
      </p:sp>
    </p:spTree>
    <p:extLst>
      <p:ext uri="{BB962C8B-B14F-4D97-AF65-F5344CB8AC3E}">
        <p14:creationId xmlns:p14="http://schemas.microsoft.com/office/powerpoint/2010/main" val="1049486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IE" dirty="0" smtClean="0"/>
              <a:t>Actions</a:t>
            </a:r>
            <a:endParaRPr lang="en-IE" dirty="0"/>
          </a:p>
        </p:txBody>
      </p:sp>
      <p:sp>
        <p:nvSpPr>
          <p:cNvPr id="3" name="Content Placeholder 2"/>
          <p:cNvSpPr>
            <a:spLocks noGrp="1"/>
          </p:cNvSpPr>
          <p:nvPr>
            <p:ph idx="1"/>
          </p:nvPr>
        </p:nvSpPr>
        <p:spPr>
          <a:blipFill>
            <a:blip r:embed="rId2"/>
            <a:tile tx="0" ty="0" sx="100000" sy="100000" flip="none" algn="tl"/>
          </a:blipFill>
        </p:spPr>
        <p:txBody>
          <a:bodyPr/>
          <a:lstStyle/>
          <a:p>
            <a:endParaRPr lang="en-IE" dirty="0" smtClean="0"/>
          </a:p>
          <a:p>
            <a:endParaRPr lang="en-IE" dirty="0" smtClean="0"/>
          </a:p>
          <a:p>
            <a:r>
              <a:rPr lang="en-IE" sz="2800" dirty="0" smtClean="0"/>
              <a:t>Dialogue with Government=&gt; Commitment to legislation to exempt cultural workers </a:t>
            </a:r>
          </a:p>
          <a:p>
            <a:r>
              <a:rPr lang="en-IE" sz="2800" dirty="0" smtClean="0"/>
              <a:t>2008 =&gt; Crash and Austerity =&gt; </a:t>
            </a:r>
            <a:r>
              <a:rPr lang="en-IE" sz="2800" dirty="0" err="1" smtClean="0"/>
              <a:t>Trioka</a:t>
            </a:r>
            <a:r>
              <a:rPr lang="en-IE" sz="2800" dirty="0" smtClean="0"/>
              <a:t> Irish Bailout</a:t>
            </a:r>
          </a:p>
          <a:p>
            <a:r>
              <a:rPr lang="en-IE" sz="2800" dirty="0" smtClean="0"/>
              <a:t>More dialogue with Government supported by the ICTU and complaints </a:t>
            </a:r>
            <a:r>
              <a:rPr lang="en-IE" sz="2800" dirty="0"/>
              <a:t>b</a:t>
            </a:r>
            <a:r>
              <a:rPr lang="en-IE" sz="2800" dirty="0" smtClean="0"/>
              <a:t>y ICTU made to ILO</a:t>
            </a:r>
          </a:p>
          <a:p>
            <a:endParaRPr lang="en-IE" dirty="0"/>
          </a:p>
        </p:txBody>
      </p:sp>
    </p:spTree>
    <p:extLst>
      <p:ext uri="{BB962C8B-B14F-4D97-AF65-F5344CB8AC3E}">
        <p14:creationId xmlns:p14="http://schemas.microsoft.com/office/powerpoint/2010/main" val="705989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Actions</a:t>
            </a:r>
            <a:endParaRPr lang="en-IE" dirty="0"/>
          </a:p>
        </p:txBody>
      </p:sp>
      <p:sp>
        <p:nvSpPr>
          <p:cNvPr id="3" name="Content Placeholder 2"/>
          <p:cNvSpPr>
            <a:spLocks noGrp="1"/>
          </p:cNvSpPr>
          <p:nvPr>
            <p:ph idx="1"/>
          </p:nvPr>
        </p:nvSpPr>
        <p:spPr/>
        <p:txBody>
          <a:bodyPr/>
          <a:lstStyle/>
          <a:p>
            <a:r>
              <a:rPr lang="en-IE" dirty="0" smtClean="0"/>
              <a:t>2010 Labour Court Case </a:t>
            </a:r>
          </a:p>
          <a:p>
            <a:r>
              <a:rPr lang="en-IE" dirty="0" smtClean="0"/>
              <a:t>TF Productions and a Musician </a:t>
            </a:r>
          </a:p>
          <a:p>
            <a:r>
              <a:rPr lang="en-IE" dirty="0" smtClean="0"/>
              <a:t>Referred under 20(1</a:t>
            </a:r>
            <a:r>
              <a:rPr lang="en-IE" dirty="0"/>
              <a:t>) of the Industrial Relations Act </a:t>
            </a:r>
            <a:r>
              <a:rPr lang="en-IE" dirty="0" smtClean="0"/>
              <a:t>1969</a:t>
            </a:r>
          </a:p>
          <a:p>
            <a:r>
              <a:rPr lang="en-IE" dirty="0" smtClean="0"/>
              <a:t>Recommendation Number LCR19705 considered definition of worker</a:t>
            </a:r>
            <a:endParaRPr lang="en-IE" dirty="0"/>
          </a:p>
          <a:p>
            <a:r>
              <a:rPr lang="en-IE" b="1" dirty="0"/>
              <a:t>The term "worker" is defined by s 23 of the Industrial Relations Act 1990 as:-</a:t>
            </a:r>
            <a:r>
              <a:rPr lang="en-IE" dirty="0"/>
              <a:t/>
            </a:r>
            <a:br>
              <a:rPr lang="en-IE" dirty="0"/>
            </a:br>
            <a:r>
              <a:rPr lang="en-IE" b="1" i="1" dirty="0"/>
              <a:t>"23.- (1) In the Industrial Relations Acts, 1946 to 1976, and this Part, "worker" means any person aged 15 years or more who has entered into or works under a contract with an employer, whether the contract be for manual labour, clerical work or otherwise, whether it be expressed or implied, oral or in writing, and whether it be a contract of service or of apprenticeship or a </a:t>
            </a:r>
            <a:r>
              <a:rPr lang="en-IE" b="1" i="1" dirty="0">
                <a:solidFill>
                  <a:srgbClr val="FF0000"/>
                </a:solidFill>
              </a:rPr>
              <a:t>contract personally to execute any work or labour</a:t>
            </a:r>
            <a:r>
              <a:rPr lang="en-IE" b="1" i="1" dirty="0"/>
              <a:t> including......"</a:t>
            </a:r>
            <a:r>
              <a:rPr lang="en-IE" dirty="0"/>
              <a:t/>
            </a:r>
            <a:br>
              <a:rPr lang="en-IE" dirty="0"/>
            </a:br>
            <a:endParaRPr lang="en-IE" b="1" dirty="0" smtClean="0"/>
          </a:p>
          <a:p>
            <a:endParaRPr lang="en-IE" dirty="0"/>
          </a:p>
        </p:txBody>
      </p:sp>
    </p:spTree>
    <p:extLst>
      <p:ext uri="{BB962C8B-B14F-4D97-AF65-F5344CB8AC3E}">
        <p14:creationId xmlns:p14="http://schemas.microsoft.com/office/powerpoint/2010/main" val="2908171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IE" dirty="0" smtClean="0"/>
              <a:t>Outcome</a:t>
            </a:r>
            <a:endParaRPr lang="en-IE" dirty="0"/>
          </a:p>
        </p:txBody>
      </p:sp>
      <p:sp>
        <p:nvSpPr>
          <p:cNvPr id="3" name="Content Placeholder 2"/>
          <p:cNvSpPr>
            <a:spLocks noGrp="1"/>
          </p:cNvSpPr>
          <p:nvPr>
            <p:ph idx="1"/>
          </p:nvPr>
        </p:nvSpPr>
        <p:spPr>
          <a:blipFill>
            <a:blip r:embed="rId2"/>
            <a:tile tx="0" ty="0" sx="100000" sy="100000" flip="none" algn="tl"/>
          </a:blipFill>
        </p:spPr>
        <p:txBody>
          <a:bodyPr/>
          <a:lstStyle/>
          <a:p>
            <a:endParaRPr lang="en-IE" dirty="0" smtClean="0"/>
          </a:p>
          <a:p>
            <a:pPr>
              <a:buFont typeface="Wingdings" panose="05000000000000000000" pitchFamily="2" charset="2"/>
              <a:buChar char="Ø"/>
            </a:pPr>
            <a:r>
              <a:rPr lang="en-IE" sz="2400" dirty="0" smtClean="0"/>
              <a:t>  Industrial Relations Act definition of worker covers a contract for services</a:t>
            </a:r>
          </a:p>
          <a:p>
            <a:pPr>
              <a:buFont typeface="Wingdings" panose="05000000000000000000" pitchFamily="2" charset="2"/>
              <a:buChar char="Ø"/>
            </a:pPr>
            <a:r>
              <a:rPr lang="en-IE" sz="2400" dirty="0" smtClean="0"/>
              <a:t>Compensation of €4,600 awarded for short notice cancellation of a contract for services</a:t>
            </a:r>
          </a:p>
          <a:p>
            <a:pPr>
              <a:buFont typeface="Wingdings" panose="05000000000000000000" pitchFamily="2" charset="2"/>
              <a:buChar char="Ø"/>
            </a:pPr>
            <a:r>
              <a:rPr lang="en-IE" sz="2400" dirty="0" smtClean="0"/>
              <a:t>Good precedent but problematic implementation =&gt; voluntarist nature of Irish IR</a:t>
            </a:r>
          </a:p>
          <a:p>
            <a:pPr>
              <a:buFont typeface="Wingdings" panose="05000000000000000000" pitchFamily="2" charset="2"/>
              <a:buChar char="Ø"/>
            </a:pPr>
            <a:r>
              <a:rPr lang="en-IE" sz="2400" dirty="0" smtClean="0"/>
              <a:t>Other pieces of legislation define “Worker” more tightly</a:t>
            </a:r>
            <a:endParaRPr lang="en-IE" sz="2400" dirty="0"/>
          </a:p>
        </p:txBody>
      </p:sp>
    </p:spTree>
    <p:extLst>
      <p:ext uri="{BB962C8B-B14F-4D97-AF65-F5344CB8AC3E}">
        <p14:creationId xmlns:p14="http://schemas.microsoft.com/office/powerpoint/2010/main" val="3434305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IE" dirty="0" smtClean="0"/>
              <a:t>Other Precedents</a:t>
            </a:r>
            <a:endParaRPr lang="en-IE" dirty="0"/>
          </a:p>
        </p:txBody>
      </p:sp>
      <p:sp>
        <p:nvSpPr>
          <p:cNvPr id="3" name="Content Placeholder 2"/>
          <p:cNvSpPr>
            <a:spLocks noGrp="1"/>
          </p:cNvSpPr>
          <p:nvPr>
            <p:ph idx="1"/>
          </p:nvPr>
        </p:nvSpPr>
        <p:spPr/>
        <p:txBody>
          <a:bodyPr/>
          <a:lstStyle/>
          <a:p>
            <a:r>
              <a:rPr lang="en-IE" dirty="0"/>
              <a:t>In FERGUSON -V- JOHN DAWSON &amp; PARTNERS (CONTRACTORS) LTD [1976] 1 WLR 1213, [1976] EWCA </a:t>
            </a:r>
            <a:r>
              <a:rPr lang="en-IE" dirty="0" err="1"/>
              <a:t>Civ</a:t>
            </a:r>
            <a:r>
              <a:rPr lang="en-IE" dirty="0"/>
              <a:t> 7, [1976] 3 All ER </a:t>
            </a:r>
            <a:r>
              <a:rPr lang="en-IE" dirty="0" smtClean="0"/>
              <a:t>817. No </a:t>
            </a:r>
            <a:r>
              <a:rPr lang="en-IE" dirty="0"/>
              <a:t>deductions for tax were made and the worker was obliged to follow defendant’s instructions of what to do and when to do it. Also, the equipment was supplied by the defendant’s company. The man was injured and contrary to the contract, the majority of the court found that he was an employee.</a:t>
            </a:r>
          </a:p>
          <a:p>
            <a:r>
              <a:rPr lang="en-IE" dirty="0" smtClean="0"/>
              <a:t>SUNDAY </a:t>
            </a:r>
            <a:r>
              <a:rPr lang="en-IE" dirty="0"/>
              <a:t>TRIBUNE [1984] IR 505 case, the Court looked at arrangement by journalists where, for tax purposes, they were considered to be independent contractors, it was held not to be a determinative factor when assessing the relationship. Ms. Justice Carroll stated that the court must look to the “realities of the relationship” and the union asserts that in the case of Mr. Mills and Dublin Bus this was in reality, an employee/employer relationship.</a:t>
            </a:r>
          </a:p>
          <a:p>
            <a:r>
              <a:rPr lang="en-IE" dirty="0"/>
              <a:t>In HENRY DENNY &amp; SONS Ltd v MINISTER FOR SOCIAL WELFARE [HC 1995] [SC1998] 1 IR 34 </a:t>
            </a:r>
            <a:r>
              <a:rPr lang="en-IE" dirty="0" smtClean="0"/>
              <a:t>a merchandiser was considered not to be in business for herself and was ruled to be an employee</a:t>
            </a:r>
            <a:endParaRPr lang="en-IE" dirty="0"/>
          </a:p>
        </p:txBody>
      </p:sp>
    </p:spTree>
    <p:extLst>
      <p:ext uri="{BB962C8B-B14F-4D97-AF65-F5344CB8AC3E}">
        <p14:creationId xmlns:p14="http://schemas.microsoft.com/office/powerpoint/2010/main" val="2771551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Use of Precedents</a:t>
            </a:r>
            <a:endParaRPr lang="en-IE" dirty="0"/>
          </a:p>
        </p:txBody>
      </p:sp>
      <p:sp>
        <p:nvSpPr>
          <p:cNvPr id="3" name="Content Placeholder 2"/>
          <p:cNvSpPr>
            <a:spLocks noGrp="1"/>
          </p:cNvSpPr>
          <p:nvPr>
            <p:ph idx="1"/>
          </p:nvPr>
        </p:nvSpPr>
        <p:spPr/>
        <p:txBody>
          <a:bodyPr/>
          <a:lstStyle/>
          <a:p>
            <a:endParaRPr lang="en-IE" dirty="0" smtClean="0"/>
          </a:p>
          <a:p>
            <a:pPr marL="0" indent="0">
              <a:buNone/>
            </a:pPr>
            <a:r>
              <a:rPr lang="en-IE" dirty="0" smtClean="0"/>
              <a:t> </a:t>
            </a:r>
            <a:r>
              <a:rPr lang="en-IE" sz="2800" dirty="0" smtClean="0"/>
              <a:t>Courts are consistent in saying that it is the reality of the relationship       that defines the contract</a:t>
            </a:r>
          </a:p>
          <a:p>
            <a:r>
              <a:rPr lang="en-IE" sz="2800" dirty="0" smtClean="0"/>
              <a:t>Dual system for Actors self employed and employee (theatre mostly) is not relevant for this matter (Sunday Tribune Case)</a:t>
            </a:r>
          </a:p>
          <a:p>
            <a:r>
              <a:rPr lang="en-IE" sz="2800" dirty="0" smtClean="0"/>
              <a:t>Control and Integration tests have high value</a:t>
            </a:r>
          </a:p>
          <a:p>
            <a:endParaRPr lang="en-IE" dirty="0"/>
          </a:p>
        </p:txBody>
      </p:sp>
    </p:spTree>
    <p:extLst>
      <p:ext uri="{BB962C8B-B14F-4D97-AF65-F5344CB8AC3E}">
        <p14:creationId xmlns:p14="http://schemas.microsoft.com/office/powerpoint/2010/main" val="1036605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Irish Developments</a:t>
            </a:r>
            <a:endParaRPr lang="en-IE" dirty="0"/>
          </a:p>
        </p:txBody>
      </p:sp>
      <p:sp>
        <p:nvSpPr>
          <p:cNvPr id="3" name="Content Placeholder 2"/>
          <p:cNvSpPr>
            <a:spLocks noGrp="1"/>
          </p:cNvSpPr>
          <p:nvPr>
            <p:ph idx="1"/>
          </p:nvPr>
        </p:nvSpPr>
        <p:spPr/>
        <p:txBody>
          <a:bodyPr>
            <a:normAutofit/>
          </a:bodyPr>
          <a:lstStyle/>
          <a:p>
            <a:endParaRPr lang="en-IE" sz="2800" dirty="0" smtClean="0"/>
          </a:p>
          <a:p>
            <a:pPr>
              <a:buFont typeface="Wingdings" panose="05000000000000000000" pitchFamily="2" charset="2"/>
              <a:buChar char="Ø"/>
            </a:pPr>
            <a:r>
              <a:rPr lang="en-IE" sz="2800" dirty="0" smtClean="0"/>
              <a:t>ILO still playing out</a:t>
            </a:r>
          </a:p>
          <a:p>
            <a:pPr>
              <a:buFont typeface="Wingdings" panose="05000000000000000000" pitchFamily="2" charset="2"/>
              <a:buChar char="Ø"/>
            </a:pPr>
            <a:r>
              <a:rPr lang="en-IE" sz="2800" dirty="0" smtClean="0"/>
              <a:t>Dublin Bus Case awaiting outcome</a:t>
            </a:r>
          </a:p>
          <a:p>
            <a:pPr>
              <a:buFont typeface="Wingdings" panose="05000000000000000000" pitchFamily="2" charset="2"/>
              <a:buChar char="Ø"/>
            </a:pPr>
            <a:r>
              <a:rPr lang="en-IE" sz="2800" dirty="0" smtClean="0"/>
              <a:t>Competition Amendment Act has all party support</a:t>
            </a:r>
          </a:p>
          <a:p>
            <a:pPr lvl="2">
              <a:buFont typeface="Wingdings" panose="05000000000000000000" pitchFamily="2" charset="2"/>
              <a:buChar char="Ø"/>
            </a:pPr>
            <a:r>
              <a:rPr lang="en-IE" sz="2400" dirty="0" smtClean="0"/>
              <a:t>Exempt trade unions from Consumer Protection Act to allow for Collective Bargaining</a:t>
            </a:r>
          </a:p>
          <a:p>
            <a:pPr lvl="2">
              <a:buFont typeface="Wingdings" panose="05000000000000000000" pitchFamily="2" charset="2"/>
              <a:buChar char="Ø"/>
            </a:pPr>
            <a:r>
              <a:rPr lang="en-IE" sz="2400" dirty="0" smtClean="0"/>
              <a:t>Minister will look to Europe </a:t>
            </a:r>
          </a:p>
        </p:txBody>
      </p:sp>
    </p:spTree>
    <p:extLst>
      <p:ext uri="{BB962C8B-B14F-4D97-AF65-F5344CB8AC3E}">
        <p14:creationId xmlns:p14="http://schemas.microsoft.com/office/powerpoint/2010/main" val="294455337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mokey Glass">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51</TotalTime>
  <Words>591</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Wingdings</vt:lpstr>
      <vt:lpstr>Retrospect</vt:lpstr>
      <vt:lpstr>Self Employment in Ireland</vt:lpstr>
      <vt:lpstr>Irish System</vt:lpstr>
      <vt:lpstr>Cultural Workers</vt:lpstr>
      <vt:lpstr>Actions</vt:lpstr>
      <vt:lpstr>Actions</vt:lpstr>
      <vt:lpstr>Outcome</vt:lpstr>
      <vt:lpstr>Other Precedents</vt:lpstr>
      <vt:lpstr>Use of Precedents</vt:lpstr>
      <vt:lpstr>Irish Developments</vt:lpstr>
      <vt:lpstr>Strategies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Employment in Ireland</dc:title>
  <dc:creator>Karan O'Loughlin</dc:creator>
  <cp:lastModifiedBy>Hanna HARVIMA</cp:lastModifiedBy>
  <cp:revision>10</cp:revision>
  <dcterms:created xsi:type="dcterms:W3CDTF">2016-01-26T15:56:49Z</dcterms:created>
  <dcterms:modified xsi:type="dcterms:W3CDTF">2016-01-27T06:45:25Z</dcterms:modified>
</cp:coreProperties>
</file>