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50" d="100"/>
          <a:sy n="50" d="100"/>
        </p:scale>
        <p:origin x="53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1F4F-5695-48EA-BCA8-8A8B2EC48BCF}" type="datetimeFigureOut">
              <a:rPr lang="de-DE" smtClean="0"/>
              <a:t>26.01.2016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E101-3B8C-4A34-BDBB-FF1000DC0E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140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1F4F-5695-48EA-BCA8-8A8B2EC48BCF}" type="datetimeFigureOut">
              <a:rPr lang="de-DE" smtClean="0"/>
              <a:t>26.01.2016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E101-3B8C-4A34-BDBB-FF1000DC0E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700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1F4F-5695-48EA-BCA8-8A8B2EC48BCF}" type="datetimeFigureOut">
              <a:rPr lang="de-DE" smtClean="0"/>
              <a:t>26.01.2016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E101-3B8C-4A34-BDBB-FF1000DC0E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4648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1F4F-5695-48EA-BCA8-8A8B2EC48BCF}" type="datetimeFigureOut">
              <a:rPr lang="de-DE" smtClean="0"/>
              <a:t>26.01.2016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E101-3B8C-4A34-BDBB-FF1000DC0E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74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1F4F-5695-48EA-BCA8-8A8B2EC48BCF}" type="datetimeFigureOut">
              <a:rPr lang="de-DE" smtClean="0"/>
              <a:t>26.01.2016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E101-3B8C-4A34-BDBB-FF1000DC0E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2432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1F4F-5695-48EA-BCA8-8A8B2EC48BCF}" type="datetimeFigureOut">
              <a:rPr lang="de-DE" smtClean="0"/>
              <a:t>26.01.2016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E101-3B8C-4A34-BDBB-FF1000DC0E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390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1F4F-5695-48EA-BCA8-8A8B2EC48BCF}" type="datetimeFigureOut">
              <a:rPr lang="de-DE" smtClean="0"/>
              <a:t>26.01.2016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E101-3B8C-4A34-BDBB-FF1000DC0E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36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1F4F-5695-48EA-BCA8-8A8B2EC48BCF}" type="datetimeFigureOut">
              <a:rPr lang="de-DE" smtClean="0"/>
              <a:t>26.01.2016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E101-3B8C-4A34-BDBB-FF1000DC0E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4419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1F4F-5695-48EA-BCA8-8A8B2EC48BCF}" type="datetimeFigureOut">
              <a:rPr lang="de-DE" smtClean="0"/>
              <a:t>26.01.2016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E101-3B8C-4A34-BDBB-FF1000DC0E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6129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1F4F-5695-48EA-BCA8-8A8B2EC48BCF}" type="datetimeFigureOut">
              <a:rPr lang="de-DE" smtClean="0"/>
              <a:t>26.01.2016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E101-3B8C-4A34-BDBB-FF1000DC0E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007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1F4F-5695-48EA-BCA8-8A8B2EC48BCF}" type="datetimeFigureOut">
              <a:rPr lang="de-DE" smtClean="0"/>
              <a:t>26.01.2016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E101-3B8C-4A34-BDBB-FF1000DC0E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6928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01F4F-5695-48EA-BCA8-8A8B2EC48BCF}" type="datetimeFigureOut">
              <a:rPr lang="de-DE" smtClean="0"/>
              <a:t>26.01.2016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9E101-3B8C-4A34-BDBB-FF1000DC0E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737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Social </a:t>
            </a:r>
            <a:r>
              <a:rPr lang="de-DE" dirty="0" err="1" smtClean="0"/>
              <a:t>dialogue</a:t>
            </a:r>
            <a:r>
              <a:rPr lang="de-DE" dirty="0" smtClean="0"/>
              <a:t> &amp; </a:t>
            </a:r>
            <a:r>
              <a:rPr lang="de-DE" dirty="0" err="1" smtClean="0"/>
              <a:t>collective</a:t>
            </a:r>
            <a:r>
              <a:rPr lang="de-DE" dirty="0" smtClean="0"/>
              <a:t> </a:t>
            </a:r>
            <a:r>
              <a:rPr lang="de-DE" dirty="0" err="1" smtClean="0"/>
              <a:t>bargaining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The German </a:t>
            </a:r>
            <a:r>
              <a:rPr lang="de-DE" dirty="0" err="1" smtClean="0"/>
              <a:t>experience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9532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Does</a:t>
            </a:r>
            <a:r>
              <a:rPr lang="de-DE" dirty="0" smtClean="0"/>
              <a:t> 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dialogue</a:t>
            </a:r>
            <a:r>
              <a:rPr lang="de-DE" dirty="0" smtClean="0"/>
              <a:t> </a:t>
            </a:r>
            <a:r>
              <a:rPr lang="de-DE" dirty="0" err="1" smtClean="0"/>
              <a:t>make</a:t>
            </a:r>
            <a:r>
              <a:rPr lang="de-DE" dirty="0" smtClean="0"/>
              <a:t> sense in </a:t>
            </a:r>
            <a:r>
              <a:rPr lang="de-DE" dirty="0" err="1" smtClean="0"/>
              <a:t>journalism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„</a:t>
            </a:r>
            <a:r>
              <a:rPr lang="de-DE" dirty="0" err="1" smtClean="0"/>
              <a:t>We</a:t>
            </a:r>
            <a:r>
              <a:rPr lang="de-DE" dirty="0" smtClean="0"/>
              <a:t> do </a:t>
            </a:r>
            <a:r>
              <a:rPr lang="de-DE" dirty="0" err="1" smtClean="0"/>
              <a:t>believe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spiritual </a:t>
            </a:r>
            <a:r>
              <a:rPr lang="de-DE" dirty="0" err="1" smtClean="0"/>
              <a:t>connection</a:t>
            </a:r>
            <a:r>
              <a:rPr lang="de-DE" dirty="0" smtClean="0"/>
              <a:t>, an </a:t>
            </a:r>
            <a:r>
              <a:rPr lang="de-DE" dirty="0" err="1" smtClean="0"/>
              <a:t>inner</a:t>
            </a:r>
            <a:r>
              <a:rPr lang="de-DE" dirty="0" smtClean="0"/>
              <a:t> band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unity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publisher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editors</a:t>
            </a:r>
            <a:r>
              <a:rPr lang="de-DE" dirty="0" smtClean="0"/>
              <a:t> </a:t>
            </a:r>
            <a:r>
              <a:rPr lang="de-DE" dirty="0" err="1" smtClean="0"/>
              <a:t>working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him</a:t>
            </a:r>
            <a:r>
              <a:rPr lang="de-DE" dirty="0" smtClean="0"/>
              <a:t>. </a:t>
            </a:r>
            <a:r>
              <a:rPr lang="de-DE" dirty="0" err="1" smtClean="0"/>
              <a:t>Therefore</a:t>
            </a:r>
            <a:r>
              <a:rPr lang="de-DE" dirty="0" smtClean="0"/>
              <a:t> an </a:t>
            </a:r>
            <a:r>
              <a:rPr lang="de-DE" dirty="0" err="1" smtClean="0"/>
              <a:t>editor</a:t>
            </a:r>
            <a:r>
              <a:rPr lang="de-DE" dirty="0" smtClean="0"/>
              <a:t> </a:t>
            </a:r>
            <a:r>
              <a:rPr lang="de-DE" dirty="0" err="1" smtClean="0"/>
              <a:t>cannot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considered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an </a:t>
            </a:r>
            <a:r>
              <a:rPr lang="de-DE" dirty="0" err="1" smtClean="0"/>
              <a:t>employee</a:t>
            </a:r>
            <a:r>
              <a:rPr lang="de-DE" dirty="0" smtClean="0"/>
              <a:t>. The </a:t>
            </a:r>
            <a:r>
              <a:rPr lang="de-DE" dirty="0" err="1" smtClean="0"/>
              <a:t>idea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collective</a:t>
            </a:r>
            <a:r>
              <a:rPr lang="de-DE" dirty="0" smtClean="0"/>
              <a:t> </a:t>
            </a:r>
            <a:r>
              <a:rPr lang="de-DE" dirty="0" err="1" smtClean="0"/>
              <a:t>bargaining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not </a:t>
            </a:r>
            <a:r>
              <a:rPr lang="de-DE" dirty="0" err="1" smtClean="0"/>
              <a:t>meet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situation</a:t>
            </a:r>
            <a:r>
              <a:rPr lang="de-DE" dirty="0" smtClean="0"/>
              <a:t> in </a:t>
            </a:r>
            <a:r>
              <a:rPr lang="de-DE" dirty="0" err="1" smtClean="0"/>
              <a:t>journalism</a:t>
            </a:r>
            <a:r>
              <a:rPr lang="de-DE" dirty="0" smtClean="0"/>
              <a:t>“ (</a:t>
            </a:r>
            <a:r>
              <a:rPr lang="de-DE" dirty="0" err="1" smtClean="0"/>
              <a:t>Federation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publishers</a:t>
            </a:r>
            <a:r>
              <a:rPr lang="de-DE" dirty="0" smtClean="0"/>
              <a:t>, in </a:t>
            </a:r>
            <a:r>
              <a:rPr lang="de-DE" dirty="0" err="1" smtClean="0"/>
              <a:t>the</a:t>
            </a:r>
            <a:r>
              <a:rPr lang="de-DE" dirty="0" smtClean="0"/>
              <a:t> 1950s)</a:t>
            </a:r>
          </a:p>
          <a:p>
            <a:r>
              <a:rPr lang="de-DE" dirty="0" smtClean="0"/>
              <a:t>„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want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make</a:t>
            </a:r>
            <a:r>
              <a:rPr lang="de-DE" dirty="0" smtClean="0"/>
              <a:t> </a:t>
            </a:r>
            <a:r>
              <a:rPr lang="de-DE" dirty="0" err="1" smtClean="0"/>
              <a:t>clear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newspapers</a:t>
            </a:r>
            <a:r>
              <a:rPr lang="de-DE" dirty="0" smtClean="0"/>
              <a:t> </a:t>
            </a:r>
            <a:r>
              <a:rPr lang="de-DE" dirty="0" err="1" smtClean="0"/>
              <a:t>rely</a:t>
            </a:r>
            <a:r>
              <a:rPr lang="de-DE" dirty="0" smtClean="0"/>
              <a:t> </a:t>
            </a:r>
            <a:r>
              <a:rPr lang="de-DE" dirty="0" err="1" smtClean="0"/>
              <a:t>heavily</a:t>
            </a:r>
            <a:r>
              <a:rPr lang="de-DE" dirty="0" smtClean="0"/>
              <a:t> on </a:t>
            </a:r>
            <a:r>
              <a:rPr lang="de-DE" dirty="0" err="1" smtClean="0"/>
              <a:t>freelances</a:t>
            </a:r>
            <a:r>
              <a:rPr lang="de-DE" dirty="0" smtClean="0"/>
              <a:t>.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valuable</a:t>
            </a:r>
            <a:r>
              <a:rPr lang="de-DE" dirty="0" smtClean="0"/>
              <a:t> </a:t>
            </a:r>
            <a:r>
              <a:rPr lang="de-DE" dirty="0" err="1" smtClean="0"/>
              <a:t>contributors</a:t>
            </a:r>
            <a:r>
              <a:rPr lang="de-DE" dirty="0" smtClean="0"/>
              <a:t>,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journalists</a:t>
            </a:r>
            <a:r>
              <a:rPr lang="de-DE" dirty="0" smtClean="0"/>
              <a:t>. But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kind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improvement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collective</a:t>
            </a:r>
            <a:r>
              <a:rPr lang="de-DE" dirty="0" smtClean="0"/>
              <a:t> </a:t>
            </a:r>
            <a:r>
              <a:rPr lang="de-DE" dirty="0" err="1" smtClean="0"/>
              <a:t>agreement</a:t>
            </a:r>
            <a:r>
              <a:rPr lang="de-DE" dirty="0"/>
              <a:t> </a:t>
            </a:r>
            <a:r>
              <a:rPr lang="de-DE" dirty="0" smtClean="0"/>
              <a:t>will end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acceptance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at all.“ (</a:t>
            </a:r>
            <a:r>
              <a:rPr lang="de-DE" dirty="0" err="1" smtClean="0"/>
              <a:t>Federation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newspaper</a:t>
            </a:r>
            <a:r>
              <a:rPr lang="de-DE" dirty="0" smtClean="0"/>
              <a:t> </a:t>
            </a:r>
            <a:r>
              <a:rPr lang="de-DE" dirty="0" err="1" smtClean="0"/>
              <a:t>publishers</a:t>
            </a:r>
            <a:r>
              <a:rPr lang="de-DE" dirty="0" smtClean="0"/>
              <a:t>, in </a:t>
            </a:r>
            <a:r>
              <a:rPr lang="de-DE" dirty="0" err="1" smtClean="0"/>
              <a:t>the</a:t>
            </a:r>
            <a:r>
              <a:rPr lang="de-DE" dirty="0" smtClean="0"/>
              <a:t> 90s)</a:t>
            </a:r>
          </a:p>
          <a:p>
            <a:r>
              <a:rPr lang="de-DE" dirty="0" smtClean="0"/>
              <a:t>„</a:t>
            </a:r>
            <a:r>
              <a:rPr lang="de-DE" dirty="0" err="1" smtClean="0"/>
              <a:t>Freelances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entrepreneurs</a:t>
            </a:r>
            <a:r>
              <a:rPr lang="de-DE" dirty="0" smtClean="0"/>
              <a:t>“ (German </a:t>
            </a:r>
            <a:r>
              <a:rPr lang="de-DE" dirty="0" err="1" smtClean="0"/>
              <a:t>news</a:t>
            </a:r>
            <a:r>
              <a:rPr lang="de-DE" dirty="0" smtClean="0"/>
              <a:t> </a:t>
            </a:r>
            <a:r>
              <a:rPr lang="de-DE" dirty="0" err="1" smtClean="0"/>
              <a:t>agency</a:t>
            </a:r>
            <a:r>
              <a:rPr lang="de-DE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2653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situation</a:t>
            </a:r>
            <a:r>
              <a:rPr lang="de-DE" dirty="0" smtClean="0"/>
              <a:t> in Germany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Collective </a:t>
            </a:r>
            <a:r>
              <a:rPr lang="de-DE" dirty="0" err="1" smtClean="0"/>
              <a:t>bargaining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journalists</a:t>
            </a:r>
            <a:r>
              <a:rPr lang="de-DE" dirty="0" smtClean="0"/>
              <a:t> </a:t>
            </a:r>
            <a:r>
              <a:rPr lang="de-DE" dirty="0" err="1" smtClean="0"/>
              <a:t>started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50s</a:t>
            </a:r>
          </a:p>
          <a:p>
            <a:r>
              <a:rPr lang="de-DE" dirty="0" smtClean="0"/>
              <a:t>A </a:t>
            </a:r>
            <a:r>
              <a:rPr lang="de-DE" dirty="0" err="1" smtClean="0"/>
              <a:t>law</a:t>
            </a:r>
            <a:r>
              <a:rPr lang="de-DE" dirty="0" smtClean="0"/>
              <a:t> on </a:t>
            </a:r>
            <a:r>
              <a:rPr lang="de-DE" dirty="0" err="1" smtClean="0"/>
              <a:t>collective</a:t>
            </a:r>
            <a:r>
              <a:rPr lang="de-DE" dirty="0" smtClean="0"/>
              <a:t> </a:t>
            </a:r>
            <a:r>
              <a:rPr lang="de-DE" dirty="0" err="1" smtClean="0"/>
              <a:t>bargaining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„</a:t>
            </a:r>
            <a:r>
              <a:rPr lang="de-DE" dirty="0" err="1" smtClean="0"/>
              <a:t>freelances</a:t>
            </a:r>
            <a:r>
              <a:rPr lang="de-DE" dirty="0" smtClean="0"/>
              <a:t> </a:t>
            </a:r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employees</a:t>
            </a:r>
            <a:r>
              <a:rPr lang="de-DE" dirty="0" smtClean="0"/>
              <a:t>“ was </a:t>
            </a:r>
            <a:r>
              <a:rPr lang="de-DE" dirty="0" err="1" smtClean="0"/>
              <a:t>passed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70s (12a Tarifvertragsgesetz)</a:t>
            </a:r>
          </a:p>
          <a:p>
            <a:r>
              <a:rPr lang="de-DE" dirty="0" smtClean="0"/>
              <a:t>Collective </a:t>
            </a:r>
            <a:r>
              <a:rPr lang="de-DE" dirty="0" err="1" smtClean="0"/>
              <a:t>bargaining</a:t>
            </a:r>
            <a:r>
              <a:rPr lang="de-DE" dirty="0" smtClean="0"/>
              <a:t> </a:t>
            </a:r>
            <a:r>
              <a:rPr lang="de-DE" dirty="0" err="1" smtClean="0"/>
              <a:t>resulted</a:t>
            </a:r>
            <a:r>
              <a:rPr lang="de-DE" dirty="0" smtClean="0"/>
              <a:t> in </a:t>
            </a:r>
            <a:r>
              <a:rPr lang="de-DE" dirty="0" err="1" smtClean="0"/>
              <a:t>collective</a:t>
            </a:r>
            <a:r>
              <a:rPr lang="de-DE" dirty="0" smtClean="0"/>
              <a:t> </a:t>
            </a:r>
            <a:r>
              <a:rPr lang="de-DE" dirty="0" err="1" smtClean="0"/>
              <a:t>contracts</a:t>
            </a:r>
            <a:r>
              <a:rPr lang="de-DE" dirty="0" smtClean="0"/>
              <a:t> in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broadcasting</a:t>
            </a:r>
            <a:endParaRPr lang="de-DE" dirty="0" smtClean="0"/>
          </a:p>
          <a:p>
            <a:r>
              <a:rPr lang="de-DE" dirty="0" smtClean="0"/>
              <a:t>The </a:t>
            </a:r>
            <a:r>
              <a:rPr lang="de-DE" dirty="0" err="1" smtClean="0"/>
              <a:t>collective</a:t>
            </a:r>
            <a:r>
              <a:rPr lang="de-DE" dirty="0" smtClean="0"/>
              <a:t> </a:t>
            </a:r>
            <a:r>
              <a:rPr lang="de-DE" dirty="0" err="1" smtClean="0"/>
              <a:t>contract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newspaper</a:t>
            </a:r>
            <a:r>
              <a:rPr lang="de-DE" dirty="0" smtClean="0"/>
              <a:t> </a:t>
            </a:r>
            <a:r>
              <a:rPr lang="de-DE" dirty="0" err="1" smtClean="0"/>
              <a:t>sector</a:t>
            </a:r>
            <a:r>
              <a:rPr lang="de-DE" dirty="0" smtClean="0"/>
              <a:t> was </a:t>
            </a:r>
            <a:r>
              <a:rPr lang="de-DE" dirty="0" err="1" smtClean="0"/>
              <a:t>signed</a:t>
            </a:r>
            <a:r>
              <a:rPr lang="de-DE" dirty="0" smtClean="0"/>
              <a:t>, but </a:t>
            </a:r>
            <a:r>
              <a:rPr lang="de-DE" dirty="0" err="1" smtClean="0"/>
              <a:t>never</a:t>
            </a:r>
            <a:r>
              <a:rPr lang="de-DE" dirty="0" smtClean="0"/>
              <a:t> </a:t>
            </a:r>
            <a:r>
              <a:rPr lang="de-DE" dirty="0" err="1" smtClean="0"/>
              <a:t>applied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798374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„</a:t>
            </a:r>
            <a:r>
              <a:rPr lang="de-DE" dirty="0" err="1" smtClean="0"/>
              <a:t>Freelances</a:t>
            </a:r>
            <a:r>
              <a:rPr lang="de-DE" dirty="0" smtClean="0"/>
              <a:t> </a:t>
            </a:r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employees</a:t>
            </a:r>
            <a:r>
              <a:rPr lang="de-DE" dirty="0" smtClean="0"/>
              <a:t>“ (Arbeitnehmerähnliche Personen)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 </a:t>
            </a:r>
            <a:r>
              <a:rPr lang="de-DE" dirty="0" err="1" smtClean="0"/>
              <a:t>person</a:t>
            </a:r>
            <a:r>
              <a:rPr lang="de-DE" dirty="0" smtClean="0"/>
              <a:t>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earns</a:t>
            </a:r>
            <a:r>
              <a:rPr lang="de-DE" dirty="0" smtClean="0"/>
              <a:t> 50% at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employer</a:t>
            </a:r>
            <a:endParaRPr lang="de-DE" dirty="0" smtClean="0"/>
          </a:p>
          <a:p>
            <a:r>
              <a:rPr lang="de-DE" dirty="0" err="1" smtClean="0"/>
              <a:t>Or</a:t>
            </a:r>
            <a:r>
              <a:rPr lang="de-DE" dirty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person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an </a:t>
            </a:r>
            <a:r>
              <a:rPr lang="de-DE" dirty="0" err="1" smtClean="0"/>
              <a:t>artist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journalist</a:t>
            </a:r>
            <a:r>
              <a:rPr lang="de-DE" dirty="0" smtClean="0"/>
              <a:t>, 30%</a:t>
            </a:r>
          </a:p>
          <a:p>
            <a:r>
              <a:rPr lang="de-DE" dirty="0" smtClean="0"/>
              <a:t>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considered</a:t>
            </a:r>
            <a:r>
              <a:rPr lang="de-DE" dirty="0" smtClean="0"/>
              <a:t> „</a:t>
            </a:r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employees</a:t>
            </a:r>
            <a:r>
              <a:rPr lang="de-DE" dirty="0" smtClean="0"/>
              <a:t>“ </a:t>
            </a:r>
            <a:r>
              <a:rPr lang="de-DE" dirty="0" err="1" smtClean="0"/>
              <a:t>even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person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a </a:t>
            </a:r>
            <a:r>
              <a:rPr lang="de-DE" dirty="0" err="1" smtClean="0"/>
              <a:t>freelance</a:t>
            </a:r>
            <a:r>
              <a:rPr lang="de-DE" dirty="0" smtClean="0"/>
              <a:t> </a:t>
            </a:r>
            <a:r>
              <a:rPr lang="de-DE" dirty="0" err="1" smtClean="0"/>
              <a:t>contract</a:t>
            </a:r>
            <a:endParaRPr lang="de-DE" dirty="0" smtClean="0"/>
          </a:p>
          <a:p>
            <a:r>
              <a:rPr lang="de-DE" dirty="0" smtClean="0"/>
              <a:t>Collective </a:t>
            </a:r>
            <a:r>
              <a:rPr lang="de-DE" dirty="0" err="1" smtClean="0"/>
              <a:t>bargaining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legal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persons</a:t>
            </a:r>
            <a:endParaRPr lang="de-DE" dirty="0" smtClean="0"/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/>
              <a:t>(§ 12a Tarifvertragsgesetz)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4624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Starting</a:t>
            </a:r>
            <a:r>
              <a:rPr lang="de-DE" dirty="0" smtClean="0"/>
              <a:t> 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dialogue</a:t>
            </a:r>
            <a:r>
              <a:rPr lang="de-DE" dirty="0" smtClean="0"/>
              <a:t> / </a:t>
            </a:r>
            <a:r>
              <a:rPr lang="de-DE" dirty="0" err="1" smtClean="0"/>
              <a:t>collective</a:t>
            </a:r>
            <a:r>
              <a:rPr lang="de-DE" dirty="0" smtClean="0"/>
              <a:t> </a:t>
            </a:r>
            <a:r>
              <a:rPr lang="de-DE" dirty="0" err="1" smtClean="0"/>
              <a:t>bargaining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While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law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applicable</a:t>
            </a:r>
            <a:r>
              <a:rPr lang="de-DE" dirty="0" smtClean="0"/>
              <a:t>  </a:t>
            </a:r>
            <a:r>
              <a:rPr lang="de-DE" dirty="0" err="1" smtClean="0"/>
              <a:t>to</a:t>
            </a:r>
            <a:r>
              <a:rPr lang="de-DE" dirty="0" smtClean="0"/>
              <a:t> all </a:t>
            </a:r>
            <a:r>
              <a:rPr lang="de-DE" dirty="0" err="1" smtClean="0"/>
              <a:t>media</a:t>
            </a:r>
            <a:r>
              <a:rPr lang="de-DE" dirty="0" smtClean="0"/>
              <a:t> </a:t>
            </a:r>
            <a:r>
              <a:rPr lang="de-DE" dirty="0" err="1" smtClean="0"/>
              <a:t>sectors</a:t>
            </a:r>
            <a:r>
              <a:rPr lang="de-DE" dirty="0" smtClean="0"/>
              <a:t>,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broadcasting</a:t>
            </a:r>
            <a:r>
              <a:rPr lang="de-DE" dirty="0" smtClean="0"/>
              <a:t> </a:t>
            </a:r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 err="1" smtClean="0"/>
              <a:t>collective</a:t>
            </a:r>
            <a:r>
              <a:rPr lang="de-DE" dirty="0" smtClean="0"/>
              <a:t> </a:t>
            </a:r>
            <a:r>
              <a:rPr lang="de-DE" dirty="0" err="1" smtClean="0"/>
              <a:t>bargaining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collective</a:t>
            </a:r>
            <a:r>
              <a:rPr lang="de-DE" dirty="0" smtClean="0"/>
              <a:t> </a:t>
            </a:r>
            <a:r>
              <a:rPr lang="de-DE" dirty="0" err="1" smtClean="0"/>
              <a:t>contracts</a:t>
            </a:r>
            <a:r>
              <a:rPr lang="de-DE" dirty="0" smtClean="0"/>
              <a:t> </a:t>
            </a:r>
            <a:r>
              <a:rPr lang="de-DE" dirty="0" err="1" smtClean="0"/>
              <a:t>exist</a:t>
            </a:r>
            <a:endParaRPr lang="de-DE" dirty="0" smtClean="0"/>
          </a:p>
          <a:p>
            <a:r>
              <a:rPr lang="de-DE" dirty="0" smtClean="0"/>
              <a:t>Public </a:t>
            </a:r>
            <a:r>
              <a:rPr lang="de-DE" dirty="0" err="1" smtClean="0"/>
              <a:t>broadcasting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accept</a:t>
            </a:r>
            <a:r>
              <a:rPr lang="de-DE" dirty="0" smtClean="0"/>
              <a:t> </a:t>
            </a:r>
            <a:r>
              <a:rPr lang="de-DE" dirty="0" err="1" smtClean="0"/>
              <a:t>union</a:t>
            </a:r>
            <a:r>
              <a:rPr lang="de-DE" dirty="0" smtClean="0"/>
              <a:t> </a:t>
            </a:r>
            <a:r>
              <a:rPr lang="de-DE" dirty="0" err="1" smtClean="0"/>
              <a:t>acitivity</a:t>
            </a:r>
            <a:r>
              <a:rPr lang="de-DE" dirty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action</a:t>
            </a:r>
            <a:endParaRPr lang="de-DE" dirty="0" smtClean="0"/>
          </a:p>
          <a:p>
            <a:r>
              <a:rPr lang="de-DE" dirty="0" err="1" smtClean="0"/>
              <a:t>Yet</a:t>
            </a:r>
            <a:r>
              <a:rPr lang="de-DE" dirty="0" smtClean="0"/>
              <a:t>, </a:t>
            </a:r>
            <a:r>
              <a:rPr lang="de-DE" dirty="0" err="1"/>
              <a:t>b</a:t>
            </a:r>
            <a:r>
              <a:rPr lang="de-DE" dirty="0" err="1" smtClean="0"/>
              <a:t>argaining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difficult</a:t>
            </a:r>
            <a:r>
              <a:rPr lang="de-DE" dirty="0" smtClean="0"/>
              <a:t> in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broadcasting</a:t>
            </a:r>
            <a:r>
              <a:rPr lang="de-DE" dirty="0" smtClean="0"/>
              <a:t>,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freelances</a:t>
            </a:r>
            <a:r>
              <a:rPr lang="de-DE" dirty="0" smtClean="0"/>
              <a:t> </a:t>
            </a:r>
            <a:r>
              <a:rPr lang="de-DE" dirty="0" err="1" smtClean="0"/>
              <a:t>fear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jobs</a:t>
            </a:r>
            <a:r>
              <a:rPr lang="de-DE" dirty="0" smtClean="0"/>
              <a:t> </a:t>
            </a:r>
          </a:p>
          <a:p>
            <a:r>
              <a:rPr lang="de-DE" dirty="0" smtClean="0"/>
              <a:t>Private </a:t>
            </a:r>
            <a:r>
              <a:rPr lang="de-DE" dirty="0" err="1" smtClean="0"/>
              <a:t>companies</a:t>
            </a:r>
            <a:r>
              <a:rPr lang="de-DE" dirty="0" smtClean="0"/>
              <a:t> </a:t>
            </a:r>
            <a:r>
              <a:rPr lang="de-DE" dirty="0" err="1" smtClean="0"/>
              <a:t>avoid</a:t>
            </a:r>
            <a:r>
              <a:rPr lang="de-DE" dirty="0" smtClean="0"/>
              <a:t> at all </a:t>
            </a:r>
            <a:r>
              <a:rPr lang="de-DE" dirty="0" err="1" smtClean="0"/>
              <a:t>costs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form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collective</a:t>
            </a:r>
            <a:r>
              <a:rPr lang="de-DE" dirty="0" smtClean="0"/>
              <a:t> </a:t>
            </a:r>
            <a:r>
              <a:rPr lang="de-DE" dirty="0" err="1" smtClean="0"/>
              <a:t>contract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freelances</a:t>
            </a:r>
            <a:endParaRPr lang="de-DE" dirty="0" smtClean="0"/>
          </a:p>
          <a:p>
            <a:r>
              <a:rPr lang="de-DE" dirty="0" err="1" smtClean="0"/>
              <a:t>Freelances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 will not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willing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strike</a:t>
            </a:r>
            <a:r>
              <a:rPr lang="de-DE" dirty="0"/>
              <a:t> </a:t>
            </a:r>
            <a:r>
              <a:rPr lang="de-DE" dirty="0" smtClean="0"/>
              <a:t>in private </a:t>
            </a:r>
            <a:r>
              <a:rPr lang="de-DE" dirty="0" err="1" smtClean="0"/>
              <a:t>media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6660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Contents in </a:t>
            </a:r>
            <a:r>
              <a:rPr lang="de-DE" dirty="0" err="1" smtClean="0"/>
              <a:t>collective</a:t>
            </a:r>
            <a:r>
              <a:rPr lang="de-DE" dirty="0" smtClean="0"/>
              <a:t> </a:t>
            </a:r>
            <a:r>
              <a:rPr lang="de-DE" dirty="0" err="1" smtClean="0"/>
              <a:t>contracts</a:t>
            </a:r>
            <a:r>
              <a:rPr lang="de-DE" dirty="0" smtClean="0"/>
              <a:t> (12a)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Fees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r>
              <a:rPr lang="de-DE" dirty="0" smtClean="0"/>
              <a:t>, </a:t>
            </a:r>
            <a:r>
              <a:rPr lang="de-DE" dirty="0" err="1" smtClean="0"/>
              <a:t>photography</a:t>
            </a:r>
            <a:r>
              <a:rPr lang="de-DE" dirty="0" smtClean="0"/>
              <a:t>, </a:t>
            </a:r>
            <a:r>
              <a:rPr lang="de-DE" dirty="0" err="1" smtClean="0"/>
              <a:t>video</a:t>
            </a:r>
            <a:r>
              <a:rPr lang="de-DE" dirty="0" smtClean="0"/>
              <a:t>, </a:t>
            </a:r>
            <a:r>
              <a:rPr lang="de-DE" dirty="0" err="1" smtClean="0"/>
              <a:t>audio</a:t>
            </a:r>
            <a:r>
              <a:rPr lang="de-DE" dirty="0" smtClean="0"/>
              <a:t> etc.</a:t>
            </a:r>
          </a:p>
          <a:p>
            <a:r>
              <a:rPr lang="de-DE" dirty="0" err="1" smtClean="0"/>
              <a:t>Shift</a:t>
            </a:r>
            <a:r>
              <a:rPr lang="de-DE" dirty="0" smtClean="0"/>
              <a:t> </a:t>
            </a:r>
            <a:r>
              <a:rPr lang="de-DE" dirty="0" err="1" smtClean="0"/>
              <a:t>payment</a:t>
            </a:r>
            <a:r>
              <a:rPr lang="de-DE" dirty="0" smtClean="0"/>
              <a:t> (</a:t>
            </a:r>
            <a:r>
              <a:rPr lang="de-DE" dirty="0" err="1" smtClean="0"/>
              <a:t>salary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Authors</a:t>
            </a:r>
            <a:r>
              <a:rPr lang="de-DE" dirty="0" smtClean="0"/>
              <a:t> </a:t>
            </a:r>
            <a:r>
              <a:rPr lang="de-DE" dirty="0" err="1" smtClean="0"/>
              <a:t>rights</a:t>
            </a:r>
            <a:endParaRPr lang="de-DE" dirty="0" smtClean="0"/>
          </a:p>
          <a:p>
            <a:r>
              <a:rPr lang="de-DE" dirty="0" smtClean="0"/>
              <a:t>Sick </a:t>
            </a:r>
            <a:r>
              <a:rPr lang="de-DE" dirty="0" err="1" smtClean="0"/>
              <a:t>pay</a:t>
            </a:r>
            <a:endParaRPr lang="de-DE" dirty="0" smtClean="0"/>
          </a:p>
          <a:p>
            <a:r>
              <a:rPr lang="de-DE" dirty="0" err="1" smtClean="0"/>
              <a:t>Maternity</a:t>
            </a:r>
            <a:r>
              <a:rPr lang="de-DE" dirty="0" smtClean="0"/>
              <a:t> </a:t>
            </a:r>
            <a:r>
              <a:rPr lang="de-DE" dirty="0" err="1" smtClean="0"/>
              <a:t>pay</a:t>
            </a:r>
            <a:endParaRPr lang="de-DE" dirty="0" smtClean="0"/>
          </a:p>
          <a:p>
            <a:r>
              <a:rPr lang="de-DE" dirty="0" smtClean="0"/>
              <a:t>Holiday </a:t>
            </a:r>
            <a:r>
              <a:rPr lang="de-DE" dirty="0" err="1" smtClean="0"/>
              <a:t>pay</a:t>
            </a:r>
            <a:endParaRPr lang="de-DE" dirty="0" smtClean="0"/>
          </a:p>
          <a:p>
            <a:r>
              <a:rPr lang="de-DE" dirty="0" smtClean="0"/>
              <a:t>Termination </a:t>
            </a:r>
            <a:r>
              <a:rPr lang="de-DE" dirty="0" err="1" smtClean="0"/>
              <a:t>payment</a:t>
            </a:r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410417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Problems in </a:t>
            </a:r>
            <a:r>
              <a:rPr lang="de-DE" dirty="0" err="1" smtClean="0"/>
              <a:t>collective</a:t>
            </a:r>
            <a:r>
              <a:rPr lang="de-DE" dirty="0" smtClean="0"/>
              <a:t> </a:t>
            </a:r>
            <a:r>
              <a:rPr lang="de-DE" dirty="0" err="1" smtClean="0"/>
              <a:t>contracts</a:t>
            </a:r>
            <a:r>
              <a:rPr lang="de-DE" dirty="0" smtClean="0"/>
              <a:t> (12a)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err="1" smtClean="0"/>
              <a:t>Persons</a:t>
            </a:r>
            <a:r>
              <a:rPr lang="de-DE" dirty="0" smtClean="0"/>
              <a:t> will </a:t>
            </a:r>
            <a:r>
              <a:rPr lang="de-DE" dirty="0" err="1" smtClean="0"/>
              <a:t>accept</a:t>
            </a:r>
            <a:r>
              <a:rPr lang="de-DE" dirty="0" smtClean="0"/>
              <a:t> a </a:t>
            </a:r>
            <a:r>
              <a:rPr lang="de-DE" dirty="0" err="1" smtClean="0"/>
              <a:t>freelance</a:t>
            </a:r>
            <a:r>
              <a:rPr lang="de-DE" dirty="0" smtClean="0"/>
              <a:t> </a:t>
            </a:r>
            <a:r>
              <a:rPr lang="de-DE" dirty="0" err="1" smtClean="0"/>
              <a:t>contract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basic</a:t>
            </a:r>
            <a:r>
              <a:rPr lang="de-DE" dirty="0" smtClean="0"/>
              <a:t> 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features</a:t>
            </a:r>
            <a:r>
              <a:rPr lang="de-DE" dirty="0" smtClean="0"/>
              <a:t> (</a:t>
            </a:r>
            <a:r>
              <a:rPr lang="de-DE" dirty="0" err="1" smtClean="0"/>
              <a:t>rather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/>
              <a:t> </a:t>
            </a:r>
            <a:r>
              <a:rPr lang="de-DE" dirty="0" err="1" smtClean="0"/>
              <a:t>insist</a:t>
            </a:r>
            <a:r>
              <a:rPr lang="de-DE" dirty="0" smtClean="0"/>
              <a:t> on an </a:t>
            </a:r>
            <a:r>
              <a:rPr lang="de-DE" dirty="0" err="1" smtClean="0"/>
              <a:t>employment</a:t>
            </a:r>
            <a:r>
              <a:rPr lang="de-DE" dirty="0" smtClean="0"/>
              <a:t>),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means</a:t>
            </a:r>
            <a:r>
              <a:rPr lang="de-DE" dirty="0" smtClean="0"/>
              <a:t> </a:t>
            </a:r>
            <a:r>
              <a:rPr lang="de-DE" dirty="0" err="1" smtClean="0"/>
              <a:t>employers</a:t>
            </a:r>
            <a:r>
              <a:rPr lang="de-DE" dirty="0" smtClean="0"/>
              <a:t> will turn </a:t>
            </a:r>
            <a:r>
              <a:rPr lang="de-DE" dirty="0" err="1" smtClean="0"/>
              <a:t>employee</a:t>
            </a:r>
            <a:r>
              <a:rPr lang="de-DE" dirty="0" smtClean="0"/>
              <a:t> </a:t>
            </a:r>
            <a:r>
              <a:rPr lang="de-DE" dirty="0" err="1" smtClean="0"/>
              <a:t>positions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freelance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endParaRPr lang="de-DE" dirty="0" smtClean="0"/>
          </a:p>
          <a:p>
            <a:r>
              <a:rPr lang="de-DE" dirty="0" smtClean="0"/>
              <a:t>As </a:t>
            </a:r>
            <a:r>
              <a:rPr lang="de-DE" dirty="0" err="1" smtClean="0"/>
              <a:t>freelances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/>
              <a:t> </a:t>
            </a:r>
            <a:r>
              <a:rPr lang="de-DE" dirty="0" smtClean="0"/>
              <a:t>not </a:t>
            </a:r>
            <a:r>
              <a:rPr lang="de-DE" dirty="0" err="1" smtClean="0"/>
              <a:t>considered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employees</a:t>
            </a:r>
            <a:r>
              <a:rPr lang="de-DE" dirty="0" smtClean="0"/>
              <a:t>,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labour</a:t>
            </a:r>
            <a:r>
              <a:rPr lang="de-DE" dirty="0" smtClean="0"/>
              <a:t> </a:t>
            </a:r>
            <a:r>
              <a:rPr lang="de-DE" dirty="0" err="1" smtClean="0"/>
              <a:t>law</a:t>
            </a:r>
            <a:r>
              <a:rPr lang="de-DE" dirty="0" smtClean="0"/>
              <a:t> </a:t>
            </a:r>
            <a:r>
              <a:rPr lang="de-DE" dirty="0" err="1" smtClean="0"/>
              <a:t>improvement</a:t>
            </a:r>
            <a:r>
              <a:rPr lang="de-DE" dirty="0" smtClean="0"/>
              <a:t> will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effect</a:t>
            </a:r>
            <a:r>
              <a:rPr lang="de-DE" dirty="0" smtClean="0"/>
              <a:t> on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group</a:t>
            </a:r>
            <a:endParaRPr lang="de-DE" dirty="0" smtClean="0"/>
          </a:p>
          <a:p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impossible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negotiate</a:t>
            </a:r>
            <a:r>
              <a:rPr lang="de-DE" dirty="0" smtClean="0"/>
              <a:t> a </a:t>
            </a:r>
            <a:r>
              <a:rPr lang="de-DE" dirty="0" err="1" smtClean="0"/>
              <a:t>collective</a:t>
            </a:r>
            <a:r>
              <a:rPr lang="de-DE" dirty="0" smtClean="0"/>
              <a:t> </a:t>
            </a:r>
            <a:r>
              <a:rPr lang="de-DE" dirty="0" err="1" smtClean="0"/>
              <a:t>contract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cover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wide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labour</a:t>
            </a:r>
            <a:r>
              <a:rPr lang="de-DE" dirty="0" smtClean="0"/>
              <a:t> </a:t>
            </a:r>
            <a:r>
              <a:rPr lang="de-DE" dirty="0" err="1" smtClean="0"/>
              <a:t>law</a:t>
            </a:r>
            <a:endParaRPr lang="de-DE" dirty="0" smtClean="0"/>
          </a:p>
          <a:p>
            <a:r>
              <a:rPr lang="de-DE" dirty="0" err="1" smtClean="0"/>
              <a:t>Freelances</a:t>
            </a:r>
            <a:r>
              <a:rPr lang="de-DE" dirty="0" smtClean="0"/>
              <a:t> still </a:t>
            </a:r>
            <a:r>
              <a:rPr lang="de-DE" dirty="0" err="1" smtClean="0"/>
              <a:t>fear</a:t>
            </a:r>
            <a:r>
              <a:rPr lang="de-DE" dirty="0" smtClean="0"/>
              <a:t> </a:t>
            </a:r>
            <a:r>
              <a:rPr lang="de-DE" dirty="0" err="1" smtClean="0"/>
              <a:t>sanctions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employers</a:t>
            </a:r>
            <a:r>
              <a:rPr lang="de-DE" dirty="0" smtClean="0"/>
              <a:t>, </a:t>
            </a:r>
            <a:r>
              <a:rPr lang="de-DE" dirty="0" err="1" smtClean="0"/>
              <a:t>consequently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not </a:t>
            </a:r>
            <a:r>
              <a:rPr lang="de-DE" dirty="0" err="1" smtClean="0"/>
              <a:t>willing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strike</a:t>
            </a:r>
            <a:endParaRPr lang="de-DE" dirty="0" smtClean="0"/>
          </a:p>
          <a:p>
            <a:r>
              <a:rPr lang="de-DE" dirty="0" smtClean="0"/>
              <a:t>The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council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limited </a:t>
            </a:r>
            <a:r>
              <a:rPr lang="de-DE" dirty="0" err="1" smtClean="0"/>
              <a:t>competence</a:t>
            </a:r>
            <a:r>
              <a:rPr lang="de-DE" dirty="0" smtClean="0"/>
              <a:t> in </a:t>
            </a:r>
            <a:r>
              <a:rPr lang="de-DE" dirty="0" err="1" smtClean="0"/>
              <a:t>freelance</a:t>
            </a:r>
            <a:r>
              <a:rPr lang="de-DE" dirty="0" smtClean="0"/>
              <a:t> </a:t>
            </a:r>
            <a:r>
              <a:rPr lang="de-DE" dirty="0" err="1" smtClean="0"/>
              <a:t>matters</a:t>
            </a:r>
            <a:endParaRPr lang="de-DE" dirty="0"/>
          </a:p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major</a:t>
            </a:r>
            <a:r>
              <a:rPr lang="de-DE" dirty="0" smtClean="0"/>
              <a:t> </a:t>
            </a:r>
            <a:r>
              <a:rPr lang="de-DE" dirty="0" err="1" smtClean="0"/>
              <a:t>structural</a:t>
            </a:r>
            <a:r>
              <a:rPr lang="de-DE" dirty="0" smtClean="0"/>
              <a:t> </a:t>
            </a:r>
            <a:r>
              <a:rPr lang="de-DE" dirty="0" err="1" smtClean="0"/>
              <a:t>improvement</a:t>
            </a:r>
            <a:r>
              <a:rPr lang="de-DE" dirty="0" smtClean="0"/>
              <a:t> in </a:t>
            </a:r>
            <a:r>
              <a:rPr lang="de-DE" dirty="0" err="1" smtClean="0"/>
              <a:t>freelance</a:t>
            </a:r>
            <a:r>
              <a:rPr lang="de-DE" dirty="0" smtClean="0"/>
              <a:t> </a:t>
            </a:r>
            <a:r>
              <a:rPr lang="de-DE" dirty="0" err="1" smtClean="0"/>
              <a:t>contracts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last </a:t>
            </a:r>
            <a:r>
              <a:rPr lang="de-DE" dirty="0" err="1" smtClean="0"/>
              <a:t>years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1003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fair </a:t>
            </a:r>
            <a:r>
              <a:rPr lang="de-DE" dirty="0" err="1" smtClean="0"/>
              <a:t>fee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authors</a:t>
            </a:r>
            <a:r>
              <a:rPr lang="de-DE" dirty="0" smtClean="0"/>
              <a:t>‘ </a:t>
            </a:r>
            <a:r>
              <a:rPr lang="de-DE" dirty="0" err="1" smtClean="0"/>
              <a:t>rights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New </a:t>
            </a:r>
            <a:r>
              <a:rPr lang="de-DE" dirty="0" err="1" smtClean="0"/>
              <a:t>law</a:t>
            </a:r>
            <a:r>
              <a:rPr lang="de-DE" dirty="0" smtClean="0"/>
              <a:t> (2002) </a:t>
            </a:r>
          </a:p>
          <a:p>
            <a:pPr lvl="1"/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freelance</a:t>
            </a:r>
            <a:r>
              <a:rPr lang="de-DE" dirty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an </a:t>
            </a:r>
            <a:r>
              <a:rPr lang="de-DE" dirty="0" err="1" smtClean="0"/>
              <a:t>adequate</a:t>
            </a:r>
            <a:r>
              <a:rPr lang="de-DE" dirty="0" smtClean="0"/>
              <a:t> </a:t>
            </a:r>
            <a:r>
              <a:rPr lang="de-DE" dirty="0" err="1" smtClean="0"/>
              <a:t>payment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authors</a:t>
            </a:r>
            <a:r>
              <a:rPr lang="de-DE" dirty="0" smtClean="0"/>
              <a:t>´ </a:t>
            </a:r>
            <a:r>
              <a:rPr lang="de-DE" dirty="0" err="1" smtClean="0"/>
              <a:t>rights</a:t>
            </a:r>
            <a:endParaRPr lang="de-DE" dirty="0" smtClean="0"/>
          </a:p>
          <a:p>
            <a:pPr lvl="1"/>
            <a:r>
              <a:rPr lang="de-DE" dirty="0" smtClean="0"/>
              <a:t>Freelancers´ </a:t>
            </a:r>
            <a:r>
              <a:rPr lang="de-DE" dirty="0" err="1" smtClean="0"/>
              <a:t>unions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negotiate</a:t>
            </a:r>
            <a:r>
              <a:rPr lang="de-DE" dirty="0" smtClean="0"/>
              <a:t> a </a:t>
            </a:r>
            <a:r>
              <a:rPr lang="de-DE" dirty="0" err="1" smtClean="0"/>
              <a:t>collective</a:t>
            </a:r>
            <a:r>
              <a:rPr lang="de-DE" dirty="0" smtClean="0"/>
              <a:t> </a:t>
            </a:r>
            <a:r>
              <a:rPr lang="de-DE" dirty="0" err="1" smtClean="0"/>
              <a:t>contract</a:t>
            </a:r>
            <a:r>
              <a:rPr lang="de-DE" dirty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defines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adequate</a:t>
            </a:r>
            <a:endParaRPr lang="de-DE" dirty="0" smtClean="0"/>
          </a:p>
          <a:p>
            <a:r>
              <a:rPr lang="de-DE" dirty="0" smtClean="0"/>
              <a:t>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newspaper</a:t>
            </a:r>
            <a:r>
              <a:rPr lang="de-DE" dirty="0" smtClean="0"/>
              <a:t> </a:t>
            </a:r>
            <a:r>
              <a:rPr lang="de-DE" dirty="0" err="1" smtClean="0"/>
              <a:t>sector</a:t>
            </a:r>
            <a:r>
              <a:rPr lang="de-DE" dirty="0" smtClean="0"/>
              <a:t>, a </a:t>
            </a:r>
            <a:r>
              <a:rPr lang="de-DE" dirty="0" err="1" smtClean="0"/>
              <a:t>contract</a:t>
            </a:r>
            <a:r>
              <a:rPr lang="de-DE" dirty="0" smtClean="0"/>
              <a:t> was </a:t>
            </a:r>
            <a:r>
              <a:rPr lang="de-DE" dirty="0" err="1" smtClean="0"/>
              <a:t>finally</a:t>
            </a:r>
            <a:r>
              <a:rPr lang="de-DE" dirty="0" smtClean="0"/>
              <a:t> </a:t>
            </a:r>
            <a:r>
              <a:rPr lang="de-DE" dirty="0" err="1" smtClean="0"/>
              <a:t>signed</a:t>
            </a:r>
            <a:r>
              <a:rPr lang="de-DE" dirty="0" smtClean="0"/>
              <a:t> in 2012/2013, but in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newspaper</a:t>
            </a:r>
            <a:r>
              <a:rPr lang="de-DE" dirty="0" smtClean="0"/>
              <a:t>,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never</a:t>
            </a:r>
            <a:r>
              <a:rPr lang="de-DE" dirty="0" smtClean="0"/>
              <a:t> </a:t>
            </a:r>
            <a:r>
              <a:rPr lang="de-DE" dirty="0" err="1" smtClean="0"/>
              <a:t>became</a:t>
            </a:r>
            <a:r>
              <a:rPr lang="de-DE" dirty="0" smtClean="0"/>
              <a:t> </a:t>
            </a:r>
            <a:r>
              <a:rPr lang="de-DE" dirty="0" err="1" smtClean="0"/>
              <a:t>reality</a:t>
            </a:r>
            <a:endParaRPr lang="de-DE" dirty="0" smtClean="0"/>
          </a:p>
          <a:p>
            <a:r>
              <a:rPr lang="de-DE" dirty="0" smtClean="0"/>
              <a:t>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magazine</a:t>
            </a:r>
            <a:r>
              <a:rPr lang="de-DE" dirty="0" smtClean="0"/>
              <a:t> </a:t>
            </a:r>
            <a:r>
              <a:rPr lang="de-DE" dirty="0" err="1" smtClean="0"/>
              <a:t>sector</a:t>
            </a:r>
            <a:r>
              <a:rPr lang="de-DE" dirty="0" smtClean="0"/>
              <a:t>, </a:t>
            </a:r>
            <a:r>
              <a:rPr lang="de-DE" dirty="0" err="1" smtClean="0"/>
              <a:t>negotiations</a:t>
            </a:r>
            <a:r>
              <a:rPr lang="de-DE" dirty="0" smtClean="0"/>
              <a:t> still </a:t>
            </a:r>
            <a:r>
              <a:rPr lang="de-DE" dirty="0" err="1" smtClean="0"/>
              <a:t>go</a:t>
            </a:r>
            <a:r>
              <a:rPr lang="de-DE" dirty="0" smtClean="0"/>
              <a:t> on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end in </a:t>
            </a:r>
            <a:r>
              <a:rPr lang="de-DE" dirty="0" err="1" smtClean="0"/>
              <a:t>sight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9498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bright</a:t>
            </a:r>
            <a:r>
              <a:rPr lang="de-DE" dirty="0" smtClean="0"/>
              <a:t> </a:t>
            </a:r>
            <a:r>
              <a:rPr lang="de-DE" dirty="0" err="1" smtClean="0"/>
              <a:t>future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„12a“ </a:t>
            </a:r>
            <a:r>
              <a:rPr lang="de-DE" dirty="0" err="1" smtClean="0"/>
              <a:t>or</a:t>
            </a:r>
            <a:r>
              <a:rPr lang="de-DE" dirty="0" smtClean="0"/>
              <a:t> „</a:t>
            </a:r>
            <a:r>
              <a:rPr lang="de-DE" dirty="0" err="1" smtClean="0"/>
              <a:t>adequate</a:t>
            </a:r>
            <a:r>
              <a:rPr lang="de-DE" dirty="0" smtClean="0"/>
              <a:t> </a:t>
            </a:r>
            <a:r>
              <a:rPr lang="de-DE" dirty="0" err="1" smtClean="0"/>
              <a:t>payment</a:t>
            </a:r>
            <a:r>
              <a:rPr lang="de-DE" dirty="0" smtClean="0"/>
              <a:t>“?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Changes</a:t>
            </a:r>
            <a:r>
              <a:rPr lang="de-DE" dirty="0" smtClean="0"/>
              <a:t> in </a:t>
            </a:r>
            <a:r>
              <a:rPr lang="de-DE" dirty="0" err="1" smtClean="0"/>
              <a:t>authors´rights</a:t>
            </a:r>
            <a:r>
              <a:rPr lang="de-DE" dirty="0" smtClean="0"/>
              <a:t> </a:t>
            </a:r>
            <a:r>
              <a:rPr lang="de-DE" dirty="0" err="1" smtClean="0"/>
              <a:t>might</a:t>
            </a:r>
            <a:r>
              <a:rPr lang="de-DE" dirty="0" smtClean="0"/>
              <a:t> </a:t>
            </a:r>
            <a:r>
              <a:rPr lang="de-DE" dirty="0" err="1" smtClean="0"/>
              <a:t>force</a:t>
            </a:r>
            <a:r>
              <a:rPr lang="de-DE" dirty="0" smtClean="0"/>
              <a:t> </a:t>
            </a:r>
            <a:r>
              <a:rPr lang="de-DE" dirty="0" err="1" smtClean="0"/>
              <a:t>publishers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negotiate</a:t>
            </a:r>
            <a:r>
              <a:rPr lang="de-DE" dirty="0" smtClean="0"/>
              <a:t> </a:t>
            </a:r>
            <a:r>
              <a:rPr lang="de-DE" dirty="0" err="1" smtClean="0"/>
              <a:t>faster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endParaRPr lang="de-DE" dirty="0"/>
          </a:p>
          <a:p>
            <a:r>
              <a:rPr lang="de-DE" dirty="0" smtClean="0"/>
              <a:t>The </a:t>
            </a:r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journalists´asociation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sue</a:t>
            </a:r>
            <a:r>
              <a:rPr lang="de-DE" dirty="0" smtClean="0"/>
              <a:t> </a:t>
            </a:r>
            <a:r>
              <a:rPr lang="de-DE" dirty="0" err="1" smtClean="0"/>
              <a:t>publishers</a:t>
            </a:r>
            <a:r>
              <a:rPr lang="de-DE" dirty="0" smtClean="0"/>
              <a:t> </a:t>
            </a:r>
            <a:r>
              <a:rPr lang="de-DE" dirty="0" err="1" smtClean="0"/>
              <a:t>who</a:t>
            </a:r>
            <a:r>
              <a:rPr lang="de-DE" dirty="0" smtClean="0"/>
              <a:t> do not </a:t>
            </a:r>
            <a:r>
              <a:rPr lang="de-DE" dirty="0" err="1" smtClean="0"/>
              <a:t>respect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agreement</a:t>
            </a:r>
            <a:r>
              <a:rPr lang="de-DE" dirty="0" smtClean="0"/>
              <a:t> </a:t>
            </a:r>
            <a:r>
              <a:rPr lang="de-DE" dirty="0" err="1" smtClean="0"/>
              <a:t>might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effect</a:t>
            </a:r>
            <a:endParaRPr lang="de-DE" dirty="0"/>
          </a:p>
          <a:p>
            <a:r>
              <a:rPr lang="de-DE" dirty="0" smtClean="0"/>
              <a:t>12a</a:t>
            </a:r>
            <a:r>
              <a:rPr lang="de-DE" dirty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powerless</a:t>
            </a:r>
            <a:r>
              <a:rPr lang="de-DE" dirty="0" smtClean="0"/>
              <a:t> </a:t>
            </a:r>
            <a:r>
              <a:rPr lang="de-DE" dirty="0" err="1" smtClean="0"/>
              <a:t>tool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unions</a:t>
            </a:r>
            <a:endParaRPr lang="de-DE" dirty="0" smtClean="0"/>
          </a:p>
          <a:p>
            <a:r>
              <a:rPr lang="de-DE" dirty="0" smtClean="0"/>
              <a:t>Think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French </a:t>
            </a:r>
            <a:r>
              <a:rPr lang="de-DE" dirty="0" err="1" smtClean="0"/>
              <a:t>way</a:t>
            </a:r>
            <a:r>
              <a:rPr lang="de-DE" dirty="0" smtClean="0"/>
              <a:t> –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person</a:t>
            </a:r>
            <a:r>
              <a:rPr lang="de-DE" dirty="0" smtClean="0"/>
              <a:t> </a:t>
            </a:r>
            <a:r>
              <a:rPr lang="de-DE" dirty="0" err="1" smtClean="0"/>
              <a:t>working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media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considered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an </a:t>
            </a:r>
            <a:r>
              <a:rPr lang="de-DE" smtClean="0"/>
              <a:t>employee 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7794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616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Social dialogue &amp; collective bargaining</vt:lpstr>
      <vt:lpstr>Does social dialogue make sense in journalism?</vt:lpstr>
      <vt:lpstr>The situation in Germany</vt:lpstr>
      <vt:lpstr>„Freelances similar to employees“ (Arbeitnehmerähnliche Personen)</vt:lpstr>
      <vt:lpstr>Starting social dialogue / collective bargaining</vt:lpstr>
      <vt:lpstr>Contents in collective contracts (12a)</vt:lpstr>
      <vt:lpstr>Problems in collective contracts (12a)</vt:lpstr>
      <vt:lpstr>The right of fair fee for authors‘ rights</vt:lpstr>
      <vt:lpstr>Is there any bright future for „12a“ or „adequate payment“?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dialogue &amp; collective bargaining</dc:title>
  <dc:creator>Hirschler, Michael</dc:creator>
  <cp:lastModifiedBy>user</cp:lastModifiedBy>
  <cp:revision>7</cp:revision>
  <dcterms:created xsi:type="dcterms:W3CDTF">2016-01-25T11:56:58Z</dcterms:created>
  <dcterms:modified xsi:type="dcterms:W3CDTF">2016-01-26T12:55:01Z</dcterms:modified>
</cp:coreProperties>
</file>